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75" r:id="rId5"/>
    <p:sldId id="262" r:id="rId6"/>
    <p:sldId id="282" r:id="rId7"/>
    <p:sldId id="261" r:id="rId8"/>
    <p:sldId id="263" r:id="rId9"/>
    <p:sldId id="283" r:id="rId10"/>
    <p:sldId id="264" r:id="rId11"/>
    <p:sldId id="279" r:id="rId12"/>
    <p:sldId id="266" r:id="rId13"/>
    <p:sldId id="284" r:id="rId14"/>
    <p:sldId id="268" r:id="rId15"/>
    <p:sldId id="276" r:id="rId16"/>
    <p:sldId id="280" r:id="rId17"/>
    <p:sldId id="271" r:id="rId18"/>
    <p:sldId id="273" r:id="rId19"/>
    <p:sldId id="274" r:id="rId20"/>
    <p:sldId id="278" r:id="rId21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9195" autoAdjust="0"/>
  </p:normalViewPr>
  <p:slideViewPr>
    <p:cSldViewPr>
      <p:cViewPr varScale="1">
        <p:scale>
          <a:sx n="102" d="100"/>
          <a:sy n="102" d="100"/>
        </p:scale>
        <p:origin x="-18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troslav\Documents\Budzet%20opstine\Budzet_2020\Gradjanski%20vodic_2020\Prilog%202%20-%20Pomocni%20dokument%20za%20tabele%20i%20graf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74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09"/>
                  <c:y val="-8.4705882352941395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121E-2"/>
                  <c:y val="0.13803921568627478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8.4232152028762247E-2"/>
                  <c:y val="2.509803921568627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23E-2"/>
                  <c:y val="3.7647058823529526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4.3143297380585512E-2"/>
                  <c:y val="-3.7647058823529526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095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7018E-2"/>
                  <c:y val="-0.1098039215686276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#,##0.00</c:formatCode>
                <c:ptCount val="8"/>
                <c:pt idx="0">
                  <c:v>40572000</c:v>
                </c:pt>
                <c:pt idx="1">
                  <c:v>78227000</c:v>
                </c:pt>
                <c:pt idx="2">
                  <c:v>9700000</c:v>
                </c:pt>
                <c:pt idx="3">
                  <c:v>20956000</c:v>
                </c:pt>
                <c:pt idx="4">
                  <c:v>11700000</c:v>
                </c:pt>
                <c:pt idx="5">
                  <c:v>15675000</c:v>
                </c:pt>
                <c:pt idx="6">
                  <c:v>73185000</c:v>
                </c:pt>
                <c:pt idx="7">
                  <c:v>4500000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 smtClean="0"/>
            <a:t>Основна школа </a:t>
          </a:r>
          <a:endParaRPr lang="sr-Cyrl-RS" sz="1200" dirty="0"/>
        </a:p>
        <a:p>
          <a:r>
            <a:rPr lang="sr-Cyrl-RS" sz="1200" dirty="0" smtClean="0"/>
            <a:t>Средња школа</a:t>
          </a:r>
          <a:endParaRPr lang="sr-Cyrl-RS" sz="1200" dirty="0"/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24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dirty="0">
              <a:latin typeface="Times New Roman" pitchFamily="18" charset="0"/>
              <a:cs typeface="Times New Roman" pitchFamily="18" charset="0"/>
            </a:rPr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4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4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4" custScaleX="188642" custScaleY="48152" custLinFactNeighborX="-878" custLinFactNeighborY="64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</a:t>
          </a:r>
          <a:r>
            <a:rPr lang="sr-Cyrl-RS" sz="1300" dirty="0" smtClean="0">
              <a:solidFill>
                <a:schemeClr val="bg1"/>
              </a:solidFill>
            </a:rPr>
            <a:t>општие </a:t>
          </a:r>
          <a:r>
            <a:rPr lang="en-US" sz="1300" dirty="0" smtClean="0">
              <a:solidFill>
                <a:schemeClr val="bg1"/>
              </a:solidFill>
            </a:rPr>
            <a:t>1</a:t>
          </a:r>
          <a:r>
            <a:rPr lang="sr-Cyrl-RS" sz="1300" dirty="0" smtClean="0">
              <a:solidFill>
                <a:schemeClr val="bg1"/>
              </a:solidFill>
            </a:rPr>
            <a:t>90.543.000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 smtClean="0"/>
            <a:t>Седства </a:t>
          </a:r>
          <a:r>
            <a:rPr lang="sr-Cyrl-RS" dirty="0"/>
            <a:t>из буџета општине </a:t>
          </a:r>
          <a:r>
            <a:rPr lang="sr-Cyrl-RS" dirty="0" smtClean="0"/>
            <a:t> </a:t>
          </a:r>
          <a:r>
            <a:rPr lang="sr-Cyrl-RS" dirty="0" smtClean="0"/>
            <a:t>153.6</a:t>
          </a:r>
          <a:r>
            <a:rPr lang="en-US" dirty="0" smtClean="0"/>
            <a:t>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</a:t>
          </a:r>
          <a:r>
            <a:rPr lang="sr-Cyrl-RS" dirty="0" smtClean="0"/>
            <a:t>година </a:t>
          </a:r>
          <a:r>
            <a:rPr lang="sr-Cyrl-RS" dirty="0" smtClean="0"/>
            <a:t>35.</a:t>
          </a:r>
          <a:r>
            <a:rPr lang="en-US" dirty="0" smtClean="0"/>
            <a:t>000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 </a:t>
          </a:r>
          <a:r>
            <a:rPr lang="en-US" dirty="0" smtClean="0">
              <a:solidFill>
                <a:schemeClr val="bg1"/>
              </a:solidFill>
            </a:rPr>
            <a:t>1.</a:t>
          </a:r>
          <a:r>
            <a:rPr lang="sr-Cyrl-RS" dirty="0" smtClean="0">
              <a:solidFill>
                <a:schemeClr val="bg1"/>
              </a:solidFill>
            </a:rPr>
            <a:t>943.000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dirty="0" smtClean="0"/>
            <a:t>9</a:t>
          </a:r>
          <a:r>
            <a:rPr lang="en-US" dirty="0" smtClean="0"/>
            <a:t>1</a:t>
          </a:r>
          <a:r>
            <a:rPr lang="sr-Cyrl-RS" dirty="0" smtClean="0"/>
            <a:t>.128.000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en-US" dirty="0" smtClean="0"/>
            <a:t>3</a:t>
          </a:r>
          <a:r>
            <a:rPr lang="sr-Cyrl-RS" dirty="0" smtClean="0"/>
            <a:t>.085.000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Cyrl-RS" sz="1000" dirty="0" smtClean="0"/>
            <a:t>35.</a:t>
          </a:r>
          <a:r>
            <a:rPr lang="en-US" sz="1000" dirty="0" smtClean="0"/>
            <a:t>000</a:t>
          </a:r>
          <a:r>
            <a:rPr lang="sr-Cyrl-RS" sz="1000" dirty="0" smtClean="0"/>
            <a:t>.000 </a:t>
          </a:r>
          <a:r>
            <a:rPr lang="sr-Latn-RS" sz="1000" dirty="0" smtClean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sr-Cyrl-RS" dirty="0" smtClean="0"/>
            <a:t>61.330.000</a:t>
          </a:r>
          <a:r>
            <a:rPr lang="sr-Cyrl-RS" dirty="0" smtClean="0">
              <a:solidFill>
                <a:srgbClr val="FF0000"/>
              </a:solidFill>
            </a:rPr>
            <a:t>    </a:t>
          </a:r>
          <a:r>
            <a:rPr lang="sr-Cyrl-RS" dirty="0" smtClean="0"/>
            <a:t>    </a:t>
          </a:r>
          <a:r>
            <a:rPr lang="sr-Cyrl-RS" dirty="0"/>
            <a:t>динара</a:t>
          </a:r>
          <a:endParaRPr lang="en-US" dirty="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sr-Cyrl-RS" dirty="0" smtClean="0"/>
            <a:t>190.543.000 </a:t>
          </a:r>
          <a:r>
            <a:rPr lang="sr-Cyrl-RS" dirty="0"/>
            <a:t>динара</a:t>
          </a:r>
          <a:endParaRPr lang="en-US" dirty="0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5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3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AB36D377-182D-4F38-A7FA-BE410BDE00D5}" type="presParOf" srcId="{1FB746E2-D736-4446-8093-C865FE09A112}" destId="{FC69A2CE-A671-47B5-8CD8-544465E52E9C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 smtClean="0">
              <a:solidFill>
                <a:schemeClr val="bg1"/>
              </a:solidFill>
            </a:rPr>
            <a:t>190.543.000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48.075.000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dirty="0" smtClean="0">
              <a:solidFill>
                <a:schemeClr val="bg1"/>
              </a:solidFill>
            </a:rPr>
            <a:t>5.400.000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chemeClr val="bg1"/>
              </a:solidFill>
            </a:rPr>
            <a:t>60.906.000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chemeClr val="bg1"/>
              </a:solidFill>
            </a:rPr>
            <a:t>19.850.000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 smtClean="0">
              <a:solidFill>
                <a:schemeClr val="bg1"/>
              </a:solidFill>
            </a:rPr>
            <a:t>21.950.000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9.672.000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dirty="0" smtClean="0">
              <a:solidFill>
                <a:schemeClr val="bg1"/>
              </a:solidFill>
            </a:rPr>
            <a:t>2.500.000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 smtClean="0">
              <a:solidFill>
                <a:schemeClr val="bg1"/>
              </a:solidFill>
            </a:rPr>
            <a:t>22.790.000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општине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Општинско веће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Основна школа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Средња школа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773" y="2263315"/>
          <a:ext cx="563097" cy="1925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925597"/>
              </a:lnTo>
              <a:lnTo>
                <a:pt x="563097" y="1925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942166" y="3175958"/>
        <a:ext cx="100312" cy="100312"/>
      </dsp:txXfrm>
    </dsp:sp>
    <dsp:sp modelId="{531482B3-13DA-4E77-8EF9-7A508768A321}">
      <dsp:nvSpPr>
        <dsp:cNvPr id="0" name=""/>
        <dsp:cNvSpPr/>
      </dsp:nvSpPr>
      <dsp:spPr>
        <a:xfrm>
          <a:off x="1710773" y="2263315"/>
          <a:ext cx="538377" cy="134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9188" y="0"/>
              </a:lnTo>
              <a:lnTo>
                <a:pt x="269188" y="1345791"/>
              </a:lnTo>
              <a:lnTo>
                <a:pt x="538377" y="1345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43725" y="2899974"/>
        <a:ext cx="72474" cy="72474"/>
      </dsp:txXfrm>
    </dsp:sp>
    <dsp:sp modelId="{F1903401-CDA9-4777-A04C-F19A89F110A0}">
      <dsp:nvSpPr>
        <dsp:cNvPr id="0" name=""/>
        <dsp:cNvSpPr/>
      </dsp:nvSpPr>
      <dsp:spPr>
        <a:xfrm>
          <a:off x="1710773" y="2263315"/>
          <a:ext cx="563097" cy="460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460126"/>
              </a:lnTo>
              <a:lnTo>
                <a:pt x="563097" y="460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42" y="2475199"/>
        <a:ext cx="36359" cy="36359"/>
      </dsp:txXfrm>
    </dsp:sp>
    <dsp:sp modelId="{25CF5DCC-0AE9-4D09-ABC1-8BE4D97FDFCB}">
      <dsp:nvSpPr>
        <dsp:cNvPr id="0" name=""/>
        <dsp:cNvSpPr/>
      </dsp:nvSpPr>
      <dsp:spPr>
        <a:xfrm>
          <a:off x="1710773" y="1163352"/>
          <a:ext cx="589113" cy="1099963"/>
        </a:xfrm>
        <a:custGeom>
          <a:avLst/>
          <a:gdLst/>
          <a:ahLst/>
          <a:cxnLst/>
          <a:rect l="0" t="0" r="0" b="0"/>
          <a:pathLst>
            <a:path>
              <a:moveTo>
                <a:pt x="0" y="1099963"/>
              </a:moveTo>
              <a:lnTo>
                <a:pt x="294556" y="1099963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35" y="1682139"/>
        <a:ext cx="62389" cy="62389"/>
      </dsp:txXfrm>
    </dsp:sp>
    <dsp:sp modelId="{D1C52863-34A6-4E04-9740-6E0567681A8F}">
      <dsp:nvSpPr>
        <dsp:cNvPr id="0" name=""/>
        <dsp:cNvSpPr/>
      </dsp:nvSpPr>
      <dsp:spPr>
        <a:xfrm rot="16200000">
          <a:off x="-111555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 rot="16200000">
        <a:off x="-111555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886" y="175685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24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годину и др.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9886" y="175685"/>
        <a:ext cx="5343518" cy="1975332"/>
      </dsp:txXfrm>
    </dsp:sp>
    <dsp:sp modelId="{A288E7CD-845A-4B30-8D9E-0FCFF4059FF8}">
      <dsp:nvSpPr>
        <dsp:cNvPr id="0" name=""/>
        <dsp:cNvSpPr/>
      </dsp:nvSpPr>
      <dsp:spPr>
        <a:xfrm>
          <a:off x="2273871" y="2314067"/>
          <a:ext cx="5302384" cy="818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2314067"/>
        <a:ext cx="5302384" cy="818749"/>
      </dsp:txXfrm>
    </dsp:sp>
    <dsp:sp modelId="{573F9BF2-AC82-43FC-A361-118085DB3D65}">
      <dsp:nvSpPr>
        <dsp:cNvPr id="0" name=""/>
        <dsp:cNvSpPr/>
      </dsp:nvSpPr>
      <dsp:spPr>
        <a:xfrm>
          <a:off x="2249151" y="3402443"/>
          <a:ext cx="5311196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9151" y="3402443"/>
        <a:ext cx="5311196" cy="413327"/>
      </dsp:txXfrm>
    </dsp:sp>
    <dsp:sp modelId="{94F14A6F-3CD0-4A17-88D3-6F4D0EB2D4E6}">
      <dsp:nvSpPr>
        <dsp:cNvPr id="0" name=""/>
        <dsp:cNvSpPr/>
      </dsp:nvSpPr>
      <dsp:spPr>
        <a:xfrm>
          <a:off x="2273871" y="3975335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3975335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Седства </a:t>
          </a:r>
          <a:r>
            <a:rPr lang="sr-Cyrl-RS" sz="1000" kern="1200" dirty="0"/>
            <a:t>из буџета општине </a:t>
          </a:r>
          <a:r>
            <a:rPr lang="sr-Cyrl-RS" sz="1000" kern="1200" dirty="0" smtClean="0"/>
            <a:t> </a:t>
          </a:r>
          <a:r>
            <a:rPr lang="sr-Cyrl-RS" sz="1000" kern="1200" dirty="0" smtClean="0"/>
            <a:t>153.6</a:t>
          </a:r>
          <a:r>
            <a:rPr lang="en-US" sz="1000" kern="1200" dirty="0" smtClean="0"/>
            <a:t>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5490" y="317065"/>
        <a:ext cx="1118620" cy="1118620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14943" y="551975"/>
        <a:ext cx="648799" cy="648799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</a:t>
          </a:r>
          <a:r>
            <a:rPr lang="sr-Cyrl-RS" sz="1000" kern="1200" dirty="0" smtClean="0"/>
            <a:t>година </a:t>
          </a:r>
          <a:r>
            <a:rPr lang="sr-Cyrl-RS" sz="1000" kern="1200" dirty="0" smtClean="0"/>
            <a:t>35.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954575" y="317065"/>
        <a:ext cx="1118620" cy="1118620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164027" y="551975"/>
        <a:ext cx="648799" cy="648799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>
              <a:solidFill>
                <a:schemeClr val="bg1"/>
              </a:solidFill>
            </a:rPr>
            <a:t>Укупан буџет </a:t>
          </a:r>
          <a:r>
            <a:rPr lang="sr-Cyrl-RS" sz="1300" kern="1200" dirty="0" smtClean="0">
              <a:solidFill>
                <a:schemeClr val="bg1"/>
              </a:solidFill>
            </a:rPr>
            <a:t>општие </a:t>
          </a:r>
          <a:r>
            <a:rPr lang="en-US" sz="1300" kern="1200" dirty="0" smtClean="0">
              <a:solidFill>
                <a:schemeClr val="bg1"/>
              </a:solidFill>
            </a:rPr>
            <a:t>1</a:t>
          </a:r>
          <a:r>
            <a:rPr lang="sr-Cyrl-RS" sz="1300" kern="1200" dirty="0" smtClean="0">
              <a:solidFill>
                <a:schemeClr val="bg1"/>
              </a:solidFill>
            </a:rPr>
            <a:t>90.543.000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75314" y="457362"/>
        <a:ext cx="1458032" cy="94655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32802" y="563037"/>
        <a:ext cx="648799" cy="648799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</a:t>
          </a:r>
          <a:r>
            <a:rPr lang="sr-Cyrl-RS" sz="1000" kern="1200" dirty="0" smtClean="0">
              <a:solidFill>
                <a:schemeClr val="bg1"/>
              </a:solidFill>
            </a:rPr>
            <a:t>извора </a:t>
          </a:r>
          <a:r>
            <a:rPr lang="en-US" sz="1000" kern="1200" dirty="0" smtClean="0">
              <a:solidFill>
                <a:schemeClr val="bg1"/>
              </a:solidFill>
            </a:rPr>
            <a:t>1.</a:t>
          </a:r>
          <a:r>
            <a:rPr lang="sr-Cyrl-RS" sz="1000" kern="1200" dirty="0" smtClean="0">
              <a:solidFill>
                <a:schemeClr val="bg1"/>
              </a:solidFill>
            </a:rPr>
            <a:t>943.000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778519" y="324716"/>
        <a:ext cx="1075161" cy="1079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/>
            <a:t>Укупни буџетски приходи и примања  </a:t>
          </a:r>
          <a:r>
            <a:rPr lang="sr-Cyrl-RS" sz="2100" kern="1200" dirty="0" smtClean="0"/>
            <a:t>190.543.000 </a:t>
          </a:r>
          <a:r>
            <a:rPr lang="sr-Cyrl-RS" sz="2100" kern="1200" dirty="0"/>
            <a:t>динара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Приходи од  пореза  </a:t>
          </a:r>
          <a:r>
            <a:rPr lang="sr-Cyrl-RS" sz="1500" kern="1200" dirty="0" smtClean="0"/>
            <a:t>61.330.000</a:t>
          </a:r>
          <a:r>
            <a:rPr lang="sr-Cyrl-RS" sz="1500" kern="1200" dirty="0" smtClean="0">
              <a:solidFill>
                <a:srgbClr val="FF0000"/>
              </a:solidFill>
            </a:rPr>
            <a:t>    </a:t>
          </a:r>
          <a:r>
            <a:rPr lang="sr-Cyrl-RS" sz="1500" kern="1200" dirty="0" smtClean="0"/>
            <a:t>   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400028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Трансфери </a:t>
          </a:r>
          <a:r>
            <a:rPr lang="sr-Cyrl-RS" sz="1500" kern="1200" dirty="0" smtClean="0"/>
            <a:t>9</a:t>
          </a:r>
          <a:r>
            <a:rPr lang="en-US" sz="1500" kern="1200" dirty="0" smtClean="0"/>
            <a:t>1</a:t>
          </a:r>
          <a:r>
            <a:rPr lang="sr-Cyrl-RS" sz="1500" kern="1200" dirty="0" smtClean="0"/>
            <a:t>.128.000</a:t>
          </a:r>
          <a:r>
            <a:rPr lang="sr-Latn-RS" sz="1500" kern="1200" dirty="0" smtClean="0">
              <a:solidFill>
                <a:srgbClr val="FF0000"/>
              </a:solidFill>
            </a:rPr>
            <a:t>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4400028" y="1735620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2692527" y="347124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Други приходи  </a:t>
          </a:r>
          <a:r>
            <a:rPr lang="en-US" sz="1500" kern="1200" dirty="0" smtClean="0"/>
            <a:t>3</a:t>
          </a:r>
          <a:r>
            <a:rPr lang="sr-Cyrl-RS" sz="1500" kern="1200" dirty="0" smtClean="0"/>
            <a:t>.085.000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92527" y="3471240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929739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Cyrl-RS" sz="1000" kern="1200" dirty="0" smtClean="0"/>
            <a:t>35.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 </a:t>
          </a:r>
          <a:r>
            <a:rPr lang="sr-Latn-RS" sz="1000" kern="1200" dirty="0" smtClean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929739" y="1735620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 smtClean="0">
              <a:solidFill>
                <a:schemeClr val="bg1"/>
              </a:solidFill>
            </a:rPr>
            <a:t>190.543.000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264696" y="1459848"/>
        <a:ext cx="1662034" cy="1703205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ru-RU" sz="1100" kern="1200" dirty="0" smtClean="0">
              <a:solidFill>
                <a:schemeClr val="bg1"/>
              </a:solidFill>
            </a:rPr>
            <a:t>48.075.000 </a:t>
          </a:r>
          <a:r>
            <a:rPr lang="ru-RU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472453" y="-131104"/>
        <a:ext cx="1246518" cy="1244628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 smtClean="0">
              <a:solidFill>
                <a:schemeClr val="bg1"/>
              </a:solidFill>
            </a:rPr>
            <a:t>21.950.000 </a:t>
          </a:r>
          <a:r>
            <a:rPr lang="sr-Cyrl-RS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00090" y="450388"/>
        <a:ext cx="1165455" cy="1147914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 smtClean="0">
              <a:solidFill>
                <a:schemeClr val="bg1"/>
              </a:solidFill>
            </a:rPr>
            <a:t>60.906.000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381584" y="1785007"/>
        <a:ext cx="1068741" cy="1052887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Cyrl-RS" sz="1100" kern="1200" dirty="0" smtClean="0">
              <a:solidFill>
                <a:schemeClr val="bg1"/>
              </a:solidFill>
            </a:rPr>
            <a:t>19.850.000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50254" y="3084884"/>
        <a:ext cx="1065128" cy="1027344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Cyrl-RS" sz="1100" kern="1200" dirty="0" smtClean="0">
              <a:solidFill>
                <a:schemeClr val="bg1"/>
              </a:solidFill>
            </a:rPr>
            <a:t>5.400.000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04745" y="3585613"/>
        <a:ext cx="1036777" cy="1050749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Cyrl-RS" sz="1100" kern="1200" dirty="0" smtClean="0">
              <a:solidFill>
                <a:schemeClr val="bg1"/>
              </a:solidFill>
            </a:rPr>
            <a:t>9.672.000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306192" y="3084884"/>
        <a:ext cx="1004830" cy="1027344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Cyrl-RS" sz="1100" kern="1200" dirty="0" smtClean="0">
              <a:solidFill>
                <a:schemeClr val="bg1"/>
              </a:solidFill>
            </a:rPr>
            <a:t>2.500.000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779274" y="1757247"/>
        <a:ext cx="992394" cy="1108407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Cyrl-RS" sz="1100" kern="1200" dirty="0" smtClean="0">
              <a:solidFill>
                <a:schemeClr val="bg1"/>
              </a:solidFill>
            </a:rPr>
            <a:t>22.790.000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225879" y="607694"/>
        <a:ext cx="1189082" cy="116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FF200638-5DF4-4430-A5FC-8138B5BDD0B3}" type="datetimeFigureOut">
              <a:rPr lang="en-US" smtClean="0"/>
              <a:pPr/>
              <a:t>21.02.2024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D43283B-6AD6-429E-9A6B-CD6015251173}" type="datetimeFigureOut">
              <a:rPr lang="en-US" smtClean="0"/>
              <a:pPr/>
              <a:t>21.02.2024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21.02.2024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ОПШТИНА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560840" cy="1600200"/>
          </a:xfrm>
        </p:spPr>
        <p:txBody>
          <a:bodyPr>
            <a:normAutofit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ГРАЂАНСКИ ВОДИЧ КРОЗ ОДЛУКУ О БУЏЕТУ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Crna Trava 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211960" y="1052736"/>
            <a:ext cx="1008112" cy="7920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Cyrl-RS" dirty="0" smtClean="0"/>
              <a:t>3.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Cyrl-RS" dirty="0" smtClean="0"/>
              <a:t>4. </a:t>
            </a:r>
            <a:r>
              <a:rPr lang="sr-Cyrl-RS" dirty="0"/>
              <a:t>години су се </a:t>
            </a:r>
            <a:r>
              <a:rPr lang="sr-Cyrl-RS" b="1" dirty="0" smtClean="0"/>
              <a:t>смањили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sr-Cyrl-RS" dirty="0" smtClean="0"/>
              <a:t>3.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sr-Cyrl-RS" b="1" dirty="0" smtClean="0"/>
              <a:t>37</a:t>
            </a:r>
            <a:r>
              <a:rPr lang="sr-Cyrl-RS" b="1" dirty="0" smtClean="0"/>
              <a:t>.548.000,00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b="1" dirty="0" smtClean="0"/>
              <a:t>24</a:t>
            </a:r>
            <a:r>
              <a:rPr lang="sr-Cyrl-RS" b="1" dirty="0" smtClean="0"/>
              <a:t>,14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07704" y="4653136"/>
            <a:ext cx="6851650" cy="648072"/>
          </a:xfrm>
        </p:spPr>
        <p:txBody>
          <a:bodyPr>
            <a:normAutofit fontScale="70000" lnSpcReduction="20000"/>
          </a:bodyPr>
          <a:lstStyle/>
          <a:p>
            <a:pPr marL="0" indent="0"/>
            <a:r>
              <a:rPr lang="sr-Cyrl-RS" dirty="0" smtClean="0"/>
              <a:t> </a:t>
            </a:r>
            <a:r>
              <a:rPr lang="sr-Cyrl-RS" sz="3100" b="1" dirty="0" smtClean="0">
                <a:solidFill>
                  <a:srgbClr val="0070C0"/>
                </a:solidFill>
              </a:rPr>
              <a:t>П</a:t>
            </a:r>
            <a:r>
              <a:rPr lang="sr-Cyrl-RS" b="1" dirty="0" smtClean="0">
                <a:solidFill>
                  <a:srgbClr val="0070C0"/>
                </a:solidFill>
              </a:rPr>
              <a:t>орески </a:t>
            </a:r>
            <a:r>
              <a:rPr lang="sr-Cyrl-RS" b="1" dirty="0" smtClean="0">
                <a:solidFill>
                  <a:srgbClr val="0070C0"/>
                </a:solidFill>
              </a:rPr>
              <a:t>приходи </a:t>
            </a:r>
            <a:r>
              <a:rPr lang="sr-Cyrl-RS" dirty="0" smtClean="0"/>
              <a:t>су повећани за </a:t>
            </a:r>
            <a:r>
              <a:rPr lang="sr-Cyrl-RS" dirty="0" smtClean="0"/>
              <a:t>620.000,00 </a:t>
            </a:r>
            <a:r>
              <a:rPr lang="sr-Cyrl-RS" dirty="0" smtClean="0"/>
              <a:t>динара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271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Непорески </a:t>
            </a:r>
            <a:r>
              <a:rPr lang="sr-Cyrl-RS" sz="2400" b="1" dirty="0" smtClean="0">
                <a:solidFill>
                  <a:srgbClr val="FF0000"/>
                </a:solidFill>
              </a:rPr>
              <a:t>приходи</a:t>
            </a:r>
            <a:r>
              <a:rPr lang="sr-Cyrl-RS" sz="2400" dirty="0" smtClean="0"/>
              <a:t> </a:t>
            </a:r>
            <a:r>
              <a:rPr lang="sr-Cyrl-RS" sz="2400" dirty="0"/>
              <a:t>су смањени за </a:t>
            </a:r>
            <a:r>
              <a:rPr lang="sr-Cyrl-RS" sz="2400" dirty="0" smtClean="0"/>
              <a:t>7</a:t>
            </a:r>
            <a:r>
              <a:rPr lang="sr-Cyrl-RS" sz="2400" dirty="0" smtClean="0"/>
              <a:t>20</a:t>
            </a:r>
            <a:r>
              <a:rPr lang="sr-Cyrl-RS" sz="2400" dirty="0" smtClean="0"/>
              <a:t>.000,00 </a:t>
            </a:r>
            <a:r>
              <a:rPr lang="sr-Cyrl-RS" sz="2400" dirty="0" smtClean="0"/>
              <a:t>динара.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sz="2400" dirty="0" smtClean="0"/>
              <a:t> су смањени за </a:t>
            </a:r>
            <a:r>
              <a:rPr lang="sr-Cyrl-RS" sz="2400" dirty="0" smtClean="0"/>
              <a:t>36.828.000,00 </a:t>
            </a:r>
            <a:r>
              <a:rPr lang="sr-Cyrl-RS" sz="2400" dirty="0" smtClean="0"/>
              <a:t>динара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=""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4581128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2024.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190.543.000,00 </a:t>
            </a:r>
            <a:r>
              <a:rPr lang="sr-Cyrl-RS" b="1" dirty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2024.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2024.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</a:t>
            </a:r>
            <a:r>
              <a:rPr lang="en-US" sz="2800" dirty="0" smtClean="0"/>
              <a:t>2</a:t>
            </a:r>
            <a:r>
              <a:rPr lang="sr-Cyrl-RS" sz="2800" dirty="0" smtClean="0"/>
              <a:t>3.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4.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3. </a:t>
            </a:r>
            <a:r>
              <a:rPr lang="sr-Cyrl-RS" sz="2000" dirty="0"/>
              <a:t>годину за </a:t>
            </a:r>
            <a:r>
              <a:rPr lang="sr-Cyrl-RS" sz="2000" dirty="0" smtClean="0"/>
              <a:t>43.658.000,00 </a:t>
            </a:r>
            <a:r>
              <a:rPr lang="sr-Cyrl-RS" sz="2000" dirty="0"/>
              <a:t>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/>
              <a:t>12,91 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79712" y="2276872"/>
            <a:ext cx="6851650" cy="1728192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Коришћење роба и услуга </a:t>
            </a:r>
            <a:r>
              <a:rPr lang="sr-Cyrl-RS" sz="1700" dirty="0" smtClean="0">
                <a:latin typeface="+mj-lt"/>
              </a:rPr>
              <a:t>су смањени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7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.217.000,00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Субвенције</a:t>
            </a:r>
            <a:r>
              <a:rPr lang="sr-Cyrl-RS" sz="1700" b="1" dirty="0" smtClean="0">
                <a:solidFill>
                  <a:schemeClr val="hlink"/>
                </a:solidFill>
              </a:rPr>
              <a:t> </a:t>
            </a:r>
            <a:r>
              <a:rPr lang="sr-Cyrl-RS" sz="1700" dirty="0" smtClean="0"/>
              <a:t>су смањене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1.380.000,00 </a:t>
            </a:r>
            <a:r>
              <a:rPr lang="sr-Cyrl-R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r>
              <a:rPr lang="sr-Cyrl-RS" altLang="en-U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Остали расходи </a:t>
            </a:r>
            <a:r>
              <a:rPr lang="sr-Cyrl-RS" altLang="en-US" sz="1700" dirty="0" smtClean="0">
                <a:cs typeface="Arial" panose="020B0604020202020204" pitchFamily="34" charset="0"/>
              </a:rPr>
              <a:t>су смањени </a:t>
            </a:r>
            <a:r>
              <a:rPr lang="sr-Cyrl-RS" altLang="en-US" sz="1700" dirty="0" smtClean="0"/>
              <a:t>за 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11.223.000,0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0</a:t>
            </a:r>
            <a:r>
              <a:rPr lang="sr-Cyrl-RS" altLang="en-US" sz="1700" dirty="0" smtClean="0"/>
              <a:t> </a:t>
            </a:r>
            <a:r>
              <a:rPr lang="sr-Cyrl-RS" altLang="en-U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  <a:endParaRPr lang="sr-Cyrl-RS" altLang="en-US" sz="1700" dirty="0" smtClean="0"/>
          </a:p>
          <a:p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Капитални издаци </a:t>
            </a:r>
            <a:r>
              <a:rPr lang="sr-Cyrl-RS" sz="1700" dirty="0" smtClean="0"/>
              <a:t>су</a:t>
            </a:r>
            <a:r>
              <a:rPr lang="sr-Cyrl-RS" sz="17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sr-Cyrl-RS" altLang="en-US" sz="1700" dirty="0" smtClean="0">
                <a:cs typeface="Arial" panose="020B0604020202020204" pitchFamily="34" charset="0"/>
              </a:rPr>
              <a:t>смањени </a:t>
            </a:r>
            <a:r>
              <a:rPr lang="sr-Cyrl-RS" sz="1700" dirty="0" smtClean="0"/>
              <a:t>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29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.583.000,00</a:t>
            </a:r>
            <a:r>
              <a:rPr lang="sr-Cyrl-RS" sz="1700" dirty="0" smtClean="0"/>
              <a:t> динара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Дотације и трансфери </a:t>
            </a:r>
            <a:r>
              <a:rPr lang="sr-Cyrl-RS" sz="1700" dirty="0" smtClean="0"/>
              <a:t>су смањени за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</a:rPr>
              <a:t>1.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476.000,00</a:t>
            </a:r>
            <a:r>
              <a:rPr lang="sr-Cyrl-RS" sz="1700" dirty="0" smtClean="0"/>
              <a:t> </a:t>
            </a:r>
            <a:r>
              <a:rPr lang="sr-Cyrl-RS" sz="1700" dirty="0" smtClean="0"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endParaRPr lang="en-US" sz="1700" dirty="0" smtClean="0"/>
          </a:p>
          <a:p>
            <a:endParaRPr lang="sr-Cyrl-RS" altLang="en-US" sz="1700" dirty="0" smtClean="0"/>
          </a:p>
          <a:p>
            <a:pPr lvl="0"/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 lvl="0"/>
            <a:endParaRPr lang="en-US" sz="1700" b="1" dirty="0">
              <a:solidFill>
                <a:schemeClr val="hlink"/>
              </a:solidFill>
              <a:latin typeface="+mj-lt"/>
              <a:ea typeface="SimSun" panose="02010600030101010101" pitchFamily="2" charset="-122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581128"/>
            <a:ext cx="748883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за запослене </a:t>
            </a:r>
            <a:r>
              <a:rPr lang="sr-Cyrl-RS" sz="1700" dirty="0">
                <a:latin typeface="+mj-lt"/>
                <a:cs typeface="Arial" panose="020B0604020202020204" pitchFamily="34" charset="0"/>
              </a:rPr>
              <a:t>су </a:t>
            </a:r>
            <a:r>
              <a:rPr lang="sr-Cyrl-RS" sz="1700" dirty="0">
                <a:latin typeface="+mj-lt"/>
              </a:rPr>
              <a:t>повећани су за </a:t>
            </a:r>
            <a:r>
              <a:rPr lang="sr-Cyrl-RS" sz="1700" dirty="0" smtClean="0">
                <a:latin typeface="+mj-lt"/>
              </a:rPr>
              <a:t>4</a:t>
            </a:r>
            <a:r>
              <a:rPr lang="sr-Cyrl-RS" sz="1700" dirty="0" smtClean="0">
                <a:latin typeface="+mj-lt"/>
              </a:rPr>
              <a:t>.395.000,00 </a:t>
            </a:r>
            <a:r>
              <a:rPr lang="sr-Cyrl-RS" sz="1700" dirty="0">
                <a:latin typeface="+mj-lt"/>
              </a:rPr>
              <a:t>динара;</a:t>
            </a:r>
            <a:endParaRPr lang="en-US" sz="17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</a:t>
            </a:r>
            <a:r>
              <a:rPr lang="sr-Cyrl-RS" sz="1700" b="1" dirty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за социјалну заштиту </a:t>
            </a:r>
            <a:r>
              <a:rPr lang="sr-Cyrl-RS" sz="1700" dirty="0">
                <a:latin typeface="+mj-lt"/>
              </a:rPr>
              <a:t>су повећани за </a:t>
            </a:r>
            <a:r>
              <a:rPr lang="sr-Cyrl-RS" sz="1700" dirty="0" smtClean="0">
                <a:latin typeface="+mj-lt"/>
              </a:rPr>
              <a:t>2.227.000,00 </a:t>
            </a:r>
            <a:r>
              <a:rPr lang="sr-Cyrl-RS" sz="1700" dirty="0" smtClean="0">
                <a:latin typeface="+mj-lt"/>
              </a:rPr>
              <a:t>динара</a:t>
            </a:r>
            <a:r>
              <a:rPr lang="sr-Cyrl-RS" sz="1700" dirty="0" smtClean="0">
                <a:latin typeface="+mj-lt"/>
              </a:rPr>
              <a:t>;</a:t>
            </a:r>
            <a:endParaRPr lang="sr-Cyrl-RS" sz="1700" dirty="0" smtClean="0">
              <a:latin typeface="+mj-lt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2132856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00" y="3861048"/>
            <a:ext cx="485775" cy="1296144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498830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2024.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560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3,44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2,14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5,72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</a:t>
                      </a:r>
                      <a:r>
                        <a:rPr lang="sr-Cyrl-RS" sz="1200" dirty="0" smtClean="0"/>
                        <a:t>инфраструктура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6,43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7,54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3,15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3,23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12,72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1,81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278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2,24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1,08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069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r>
                        <a:rPr lang="sr-Cyrl-RS" sz="1000" dirty="0" smtClean="0"/>
                        <a:t>6,77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690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8,76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190.543.000,00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100,00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277998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5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Назив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Средства из Одлуке о буџету за 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2019. </a:t>
                      </a:r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годину  (износ у динарима)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%  буџета по кориснику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Скупштина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8.450.000,00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4,43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7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7.140.000,00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3,75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Општинско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веће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1.100.000,00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0,58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146.447.000,00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76.86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3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Месне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4.695.000,00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2,46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6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библиотека 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4.278.000,00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2,82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sr-Cyrl-R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редшколска установа 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4.363.000,00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7,54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организација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2,14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190.543.000,00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899592" y="1340769"/>
          <a:ext cx="7560841" cy="97435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endParaRPr lang="sr-Cyrl-RS" sz="16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Cyrl-RS" sz="1600" dirty="0">
                          <a:effectLst/>
                        </a:rPr>
                        <a:t>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Пројекат реконструкције и санације ППОВ у Црној Трави</a:t>
                      </a: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Times New Roman"/>
                          <a:ea typeface="Times New Roman"/>
                        </a:rPr>
                        <a:t>9.000.000,00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настаје буџет општине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пројекти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Црна Трава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2024. </a:t>
            </a:r>
            <a:r>
              <a:rPr lang="sr-Cyrl-RS" dirty="0"/>
              <a:t>годину, исту можете преузети на следећем линку интернет странице </a:t>
            </a:r>
            <a:r>
              <a:rPr lang="sr-Cyrl-RS" dirty="0" smtClean="0"/>
              <a:t>општине: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www.opstinacrnatrava.org.rs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Драги суграђани и </a:t>
            </a:r>
            <a:r>
              <a:rPr lang="sr-Cyrl-RS" b="1" dirty="0" err="1">
                <a:latin typeface="Times New Roman" pitchFamily="18" charset="0"/>
                <a:cs typeface="Times New Roman" pitchFamily="18" charset="0"/>
              </a:rPr>
              <a:t>суграђанке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општине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Црне Траве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заједничком постављању циљева, дефинисању приоритета и планирању развоја наше општине.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Славољуб Благојевић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>
                <a:latin typeface="Times New Roman" pitchFamily="18" charset="0"/>
                <a:cs typeface="Times New Roman" pitchFamily="18" charset="0"/>
              </a:rPr>
              <a:t>Председник општине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19801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altLang="en-US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Предшколска 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установа Младост</a:t>
            </a:r>
          </a:p>
          <a:p>
            <a:pPr>
              <a:spcBef>
                <a:spcPct val="20000"/>
              </a:spcBef>
            </a:pP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 	- Општинска библиотека Сестре Стојановић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Туристички организација </a:t>
            </a:r>
            <a:r>
              <a:rPr lang="sr-Cyrl-RS" altLang="en-U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933056"/>
            <a:ext cx="7128792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Здравствене институције (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дом здравља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Како настаје буџет</a:t>
            </a:r>
            <a:r>
              <a:rPr lang="sr-Latn-R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општине?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Приликом дефинисања овог, за општину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Јавно предузеће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  <a:endParaRPr lang="sr-Latn-RS" sz="2800" b="1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Одлуком о буџету општине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 за 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, пренета средства из ранијих година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 и средства из осталих извора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1.943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55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543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3324</TotalTime>
  <Words>1616</Words>
  <Application>Microsoft Office PowerPoint</Application>
  <PresentationFormat>On-screen Show (4:3)</PresentationFormat>
  <Paragraphs>319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Custom Design</vt:lpstr>
      <vt:lpstr>ОПШТИНА ЦРНА ТРАВА</vt:lpstr>
      <vt:lpstr>Slide 2</vt:lpstr>
      <vt:lpstr>Slide 3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2024. годину</vt:lpstr>
      <vt:lpstr>Шта се променило у односу на 2023. годину?</vt:lpstr>
      <vt:lpstr>На шта се троше јавна средства?</vt:lpstr>
      <vt:lpstr>Slide 13</vt:lpstr>
      <vt:lpstr>Структура планираних расхода и издатака буџета за 2024. годину</vt:lpstr>
      <vt:lpstr>Структура планираних расхода и издатака буџета за 2024. годину</vt:lpstr>
      <vt:lpstr>Шта се променило у односу на 2023. годину?</vt:lpstr>
      <vt:lpstr>Расходи буџета по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Vatroslav</cp:lastModifiedBy>
  <cp:revision>386</cp:revision>
  <cp:lastPrinted>2018-01-29T14:26:33Z</cp:lastPrinted>
  <dcterms:created xsi:type="dcterms:W3CDTF">2006-08-16T00:00:00Z</dcterms:created>
  <dcterms:modified xsi:type="dcterms:W3CDTF">2024-02-21T13:21:22Z</dcterms:modified>
</cp:coreProperties>
</file>