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75" r:id="rId5"/>
    <p:sldId id="262" r:id="rId6"/>
    <p:sldId id="282" r:id="rId7"/>
    <p:sldId id="261" r:id="rId8"/>
    <p:sldId id="263" r:id="rId9"/>
    <p:sldId id="283" r:id="rId10"/>
    <p:sldId id="264" r:id="rId11"/>
    <p:sldId id="279" r:id="rId12"/>
    <p:sldId id="266" r:id="rId13"/>
    <p:sldId id="284" r:id="rId14"/>
    <p:sldId id="268" r:id="rId15"/>
    <p:sldId id="276" r:id="rId16"/>
    <p:sldId id="280" r:id="rId17"/>
    <p:sldId id="271" r:id="rId18"/>
    <p:sldId id="273" r:id="rId19"/>
    <p:sldId id="274" r:id="rId20"/>
    <p:sldId id="278" r:id="rId21"/>
  </p:sldIdLst>
  <p:sldSz cx="9144000" cy="6858000" type="screen4x3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:p15="http://schemas.microsoft.com/office/powerpoint/2012/main" xmlns="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:p15="http://schemas.microsoft.com/office/powerpoint/2012/main" xmlns="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9195" autoAdjust="0"/>
  </p:normalViewPr>
  <p:slideViewPr>
    <p:cSldViewPr>
      <p:cViewPr varScale="1">
        <p:scale>
          <a:sx n="103" d="100"/>
          <a:sy n="103" d="100"/>
        </p:scale>
        <p:origin x="-185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atroslav\Documents\Budzet%20opstine\Budzet_2020\Gradjanski%20vodic_2020\Prilog%202%20-%20Pomocni%20dokument%20za%20tabele%20i%20grafik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265"/>
          <c:h val="0.47396905974988468"/>
        </c:manualLayout>
      </c:layout>
      <c:pie3DChart>
        <c:varyColors val="1"/>
        <c:ser>
          <c:idx val="0"/>
          <c:order val="0"/>
          <c:explosion val="1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87-400C-AE0C-D299E08B2FF7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87-400C-AE0C-D299E08B2FF7}"/>
              </c:ext>
            </c:extLst>
          </c:dPt>
          <c:dPt>
            <c:idx val="2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87-400C-AE0C-D299E08B2FF7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87-400C-AE0C-D299E08B2FF7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87-400C-AE0C-D299E08B2FF7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87-400C-AE0C-D299E08B2FF7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87-400C-AE0C-D299E08B2FF7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9187-400C-AE0C-D299E08B2FF7}"/>
              </c:ext>
            </c:extLst>
          </c:dPt>
          <c:dLbls>
            <c:dLbl>
              <c:idx val="0"/>
              <c:layout>
                <c:manualLayout>
                  <c:x val="0.1088854648176681"/>
                  <c:y val="-8.4705882352941353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87-400C-AE0C-D299E08B2FF7}"/>
                </c:ext>
              </c:extLst>
            </c:dLbl>
            <c:dLbl>
              <c:idx val="1"/>
              <c:layout>
                <c:manualLayout>
                  <c:x val="3.6979969183359107E-2"/>
                  <c:y val="0.13803921568627475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87-400C-AE0C-D299E08B2FF7}"/>
                </c:ext>
              </c:extLst>
            </c:dLbl>
            <c:dLbl>
              <c:idx val="2"/>
              <c:layout>
                <c:manualLayout>
                  <c:x val="-8.4232152028762247E-2"/>
                  <c:y val="2.5098039215686273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87-400C-AE0C-D299E08B2FF7}"/>
                </c:ext>
              </c:extLst>
            </c:dLbl>
            <c:dLbl>
              <c:idx val="3"/>
              <c:layout>
                <c:manualLayout>
                  <c:x val="-8.6286594761171023E-2"/>
                  <c:y val="3.7647058823529513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87-400C-AE0C-D299E08B2FF7}"/>
                </c:ext>
              </c:extLst>
            </c:dLbl>
            <c:dLbl>
              <c:idx val="4"/>
              <c:layout>
                <c:manualLayout>
                  <c:x val="-4.3143297380585512E-2"/>
                  <c:y val="-3.7647058823529513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87-400C-AE0C-D299E08B2FF7}"/>
                </c:ext>
              </c:extLst>
            </c:dLbl>
            <c:dLbl>
              <c:idx val="5"/>
              <c:layout>
                <c:manualLayout>
                  <c:x val="-7.3959938366718034E-2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87-400C-AE0C-D299E08B2FF7}"/>
                </c:ext>
              </c:extLst>
            </c:dLbl>
            <c:dLbl>
              <c:idx val="6"/>
              <c:layout>
                <c:manualLayout>
                  <c:x val="-6.1633281972265077E-3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87-400C-AE0C-D299E08B2FF7}"/>
                </c:ext>
              </c:extLst>
            </c:dLbl>
            <c:dLbl>
              <c:idx val="7"/>
              <c:layout>
                <c:manualLayout>
                  <c:x val="7.6014381099127004E-2"/>
                  <c:y val="-0.1098039215686276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87-400C-AE0C-D299E08B2FF7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'Rashodi i izdaci'!$D$6:$D$13</c:f>
              <c:numCache>
                <c:formatCode>#,##0.00</c:formatCode>
                <c:ptCount val="8"/>
                <c:pt idx="0">
                  <c:v>40572000</c:v>
                </c:pt>
                <c:pt idx="1">
                  <c:v>78227000</c:v>
                </c:pt>
                <c:pt idx="2">
                  <c:v>9700000</c:v>
                </c:pt>
                <c:pt idx="3">
                  <c:v>20956000</c:v>
                </c:pt>
                <c:pt idx="4">
                  <c:v>11700000</c:v>
                </c:pt>
                <c:pt idx="5">
                  <c:v>15675000</c:v>
                </c:pt>
                <c:pt idx="6">
                  <c:v>73185000</c:v>
                </c:pt>
                <c:pt idx="7">
                  <c:v>4500000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187-400C-AE0C-D299E08B2FF7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општине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Општинска библиотека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 smtClean="0"/>
            <a:t>Основна школа </a:t>
          </a:r>
          <a:endParaRPr lang="sr-Cyrl-RS" sz="1200" dirty="0"/>
        </a:p>
        <a:p>
          <a:r>
            <a:rPr lang="sr-Cyrl-RS" sz="1200" dirty="0" smtClean="0"/>
            <a:t>Средња школа</a:t>
          </a:r>
          <a:endParaRPr lang="sr-Cyrl-RS" sz="1200" dirty="0"/>
        </a:p>
        <a:p>
          <a:r>
            <a:rPr lang="sr-Cyrl-RS" sz="1200" dirty="0"/>
            <a:t>Дом здравља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 dirty="0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dirty="0">
              <a:latin typeface="Times New Roman" pitchFamily="18" charset="0"/>
              <a:cs typeface="Times New Roman" pitchFamily="18" charset="0"/>
            </a:rPr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23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sr-Cyrl-RS" sz="1400" dirty="0">
              <a:latin typeface="Times New Roman" pitchFamily="18" charset="0"/>
              <a:cs typeface="Times New Roman" pitchFamily="18" charset="0"/>
            </a:rPr>
            <a:t>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  <a:endParaRPr lang="sr-Cyrl-RS" sz="1400" dirty="0">
            <a:latin typeface="Times New Roman" pitchFamily="18" charset="0"/>
            <a:cs typeface="Times New Roman" pitchFamily="18" charset="0"/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sr-Latn-RS" sz="14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4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4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4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4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4" custScaleX="188642" custScaleY="48152" custLinFactNeighborX="-878" custLinFactNeighborY="64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3" presStyleCnt="4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</a:t>
          </a:r>
          <a:r>
            <a:rPr lang="sr-Cyrl-RS" sz="1300" dirty="0" smtClean="0">
              <a:solidFill>
                <a:schemeClr val="bg1"/>
              </a:solidFill>
            </a:rPr>
            <a:t>општие </a:t>
          </a:r>
          <a:r>
            <a:rPr lang="en-US" sz="1300" dirty="0" smtClean="0">
              <a:solidFill>
                <a:schemeClr val="bg1"/>
              </a:solidFill>
            </a:rPr>
            <a:t>193</a:t>
          </a:r>
          <a:r>
            <a:rPr lang="sr-Cyrl-RS" sz="1300" dirty="0" smtClean="0">
              <a:solidFill>
                <a:schemeClr val="bg1"/>
              </a:solidFill>
            </a:rPr>
            <a:t>.</a:t>
          </a:r>
          <a:r>
            <a:rPr lang="en-US" sz="1300" dirty="0" smtClean="0">
              <a:solidFill>
                <a:schemeClr val="bg1"/>
              </a:solidFill>
            </a:rPr>
            <a:t>585</a:t>
          </a:r>
          <a:r>
            <a:rPr lang="sr-Cyrl-RS" sz="1300" dirty="0" smtClean="0">
              <a:solidFill>
                <a:schemeClr val="bg1"/>
              </a:solidFill>
            </a:rPr>
            <a:t>.000</a:t>
          </a:r>
          <a:endParaRPr lang="en-US" sz="13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 smtClean="0"/>
            <a:t>Средства </a:t>
          </a:r>
          <a:r>
            <a:rPr lang="sr-Cyrl-RS" dirty="0"/>
            <a:t>из буџета општине </a:t>
          </a:r>
          <a:r>
            <a:rPr lang="sr-Cyrl-RS" dirty="0" smtClean="0"/>
            <a:t> </a:t>
          </a:r>
          <a:r>
            <a:rPr lang="sr-Cyrl-RS" dirty="0" smtClean="0"/>
            <a:t>1</a:t>
          </a:r>
          <a:r>
            <a:rPr lang="en-US" dirty="0" smtClean="0"/>
            <a:t>44</a:t>
          </a:r>
          <a:r>
            <a:rPr lang="sr-Cyrl-RS" dirty="0" smtClean="0"/>
            <a:t>.</a:t>
          </a:r>
          <a:r>
            <a:rPr lang="en-US" dirty="0" smtClean="0"/>
            <a:t>700</a:t>
          </a:r>
          <a:r>
            <a:rPr lang="sr-Cyrl-RS" dirty="0" smtClean="0"/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</a:t>
          </a:r>
          <a:r>
            <a:rPr lang="sr-Cyrl-RS" dirty="0" smtClean="0"/>
            <a:t>година </a:t>
          </a:r>
          <a:r>
            <a:rPr lang="en-US" dirty="0" smtClean="0"/>
            <a:t>47</a:t>
          </a:r>
          <a:r>
            <a:rPr lang="sr-Cyrl-RS" dirty="0" smtClean="0"/>
            <a:t>.</a:t>
          </a:r>
          <a:r>
            <a:rPr lang="en-US" dirty="0" smtClean="0"/>
            <a:t>000</a:t>
          </a:r>
          <a:r>
            <a:rPr lang="sr-Cyrl-RS" dirty="0" smtClean="0"/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</a:t>
          </a:r>
          <a:r>
            <a:rPr lang="sr-Cyrl-RS" dirty="0" smtClean="0">
              <a:solidFill>
                <a:schemeClr val="bg1"/>
              </a:solidFill>
            </a:rPr>
            <a:t>извора </a:t>
          </a:r>
          <a:r>
            <a:rPr lang="en-US" dirty="0" smtClean="0">
              <a:solidFill>
                <a:schemeClr val="bg1"/>
              </a:solidFill>
            </a:rPr>
            <a:t>1.885</a:t>
          </a:r>
          <a:r>
            <a:rPr lang="sr-Cyrl-RS" dirty="0" smtClean="0">
              <a:solidFill>
                <a:schemeClr val="bg1"/>
              </a:solidFill>
            </a:rPr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30342" custScaleY="84618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Cyrl-RS" dirty="0" smtClean="0"/>
            <a:t>9</a:t>
          </a:r>
          <a:r>
            <a:rPr lang="en-US" dirty="0" smtClean="0"/>
            <a:t>1</a:t>
          </a:r>
          <a:r>
            <a:rPr lang="sr-Cyrl-RS" dirty="0" smtClean="0"/>
            <a:t>.</a:t>
          </a:r>
          <a:r>
            <a:rPr lang="en-US" dirty="0" smtClean="0"/>
            <a:t>070</a:t>
          </a:r>
          <a:r>
            <a:rPr lang="sr-Cyrl-RS" dirty="0" smtClean="0"/>
            <a:t>.000</a:t>
          </a:r>
          <a:r>
            <a:rPr lang="sr-Latn-RS" dirty="0" smtClean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</a:t>
          </a:r>
          <a:r>
            <a:rPr lang="en-US" dirty="0" smtClean="0"/>
            <a:t>3</a:t>
          </a:r>
          <a:r>
            <a:rPr lang="sr-Cyrl-RS" dirty="0" smtClean="0"/>
            <a:t>.</a:t>
          </a:r>
          <a:r>
            <a:rPr lang="en-US" dirty="0" smtClean="0"/>
            <a:t>305</a:t>
          </a:r>
          <a:r>
            <a:rPr lang="sr-Cyrl-RS" dirty="0" smtClean="0"/>
            <a:t>.000 </a:t>
          </a:r>
          <a:r>
            <a:rPr lang="sr-Cyrl-RS" dirty="0"/>
            <a:t>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</a:t>
          </a:r>
          <a:r>
            <a:rPr lang="en-US" sz="1000" dirty="0" smtClean="0"/>
            <a:t>47</a:t>
          </a:r>
          <a:r>
            <a:rPr lang="sr-Cyrl-RS" sz="1000" dirty="0" smtClean="0"/>
            <a:t>.</a:t>
          </a:r>
          <a:r>
            <a:rPr lang="en-US" sz="1000" dirty="0" smtClean="0"/>
            <a:t>000</a:t>
          </a:r>
          <a:r>
            <a:rPr lang="sr-Cyrl-RS" sz="1000" dirty="0" smtClean="0"/>
            <a:t>.000 </a:t>
          </a:r>
          <a:r>
            <a:rPr lang="sr-Latn-RS" sz="1000" dirty="0" smtClean="0"/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</a:t>
          </a:r>
          <a:r>
            <a:rPr lang="en-US" dirty="0" smtClean="0"/>
            <a:t>52</a:t>
          </a:r>
          <a:r>
            <a:rPr lang="sr-Cyrl-RS" dirty="0" smtClean="0"/>
            <a:t>.</a:t>
          </a:r>
          <a:r>
            <a:rPr lang="en-US" dirty="0" smtClean="0"/>
            <a:t>210</a:t>
          </a:r>
          <a:r>
            <a:rPr lang="sr-Cyrl-RS" dirty="0" smtClean="0"/>
            <a:t>.000</a:t>
          </a:r>
          <a:r>
            <a:rPr lang="sr-Cyrl-RS" dirty="0" smtClean="0">
              <a:solidFill>
                <a:srgbClr val="FF0000"/>
              </a:solidFill>
            </a:rPr>
            <a:t>    </a:t>
          </a:r>
          <a:r>
            <a:rPr lang="sr-Cyrl-RS" dirty="0" smtClean="0"/>
            <a:t>    </a:t>
          </a:r>
          <a:r>
            <a:rPr lang="sr-Cyrl-RS" dirty="0"/>
            <a:t>динара</a:t>
          </a:r>
          <a:endParaRPr lang="en-US" dirty="0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 </a:t>
          </a:r>
          <a:r>
            <a:rPr lang="en-US" dirty="0" smtClean="0"/>
            <a:t>206</a:t>
          </a:r>
          <a:r>
            <a:rPr lang="sr-Cyrl-RS" dirty="0" smtClean="0"/>
            <a:t>.</a:t>
          </a:r>
          <a:r>
            <a:rPr lang="en-US" dirty="0" smtClean="0"/>
            <a:t>275</a:t>
          </a:r>
          <a:r>
            <a:rPr lang="sr-Cyrl-RS" dirty="0" smtClean="0"/>
            <a:t>.000 </a:t>
          </a:r>
          <a:r>
            <a:rPr lang="sr-Cyrl-RS" dirty="0"/>
            <a:t>динара</a:t>
          </a:r>
          <a:endParaRPr lang="en-US" dirty="0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5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09B198C8-E6EF-4BF2-B04A-98A7D3B82C52}" srcId="{43275D6C-D470-4E2E-96F8-239EECE5D634}" destId="{15426A40-9AD2-4153-8230-E20BC4B11534}" srcOrd="3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AB36D377-182D-4F38-A7FA-BE410BDE00D5}" type="presParOf" srcId="{1FB746E2-D736-4446-8093-C865FE09A112}" destId="{FC69A2CE-A671-47B5-8CD8-544465E52E9C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dirty="0" smtClean="0">
              <a:solidFill>
                <a:schemeClr val="bg1"/>
              </a:solidFill>
            </a:rPr>
            <a:t>193.585.000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en-US" dirty="0" smtClean="0">
              <a:solidFill>
                <a:schemeClr val="bg1"/>
              </a:solidFill>
            </a:rPr>
            <a:t>5</a:t>
          </a:r>
          <a:r>
            <a:rPr lang="sr-Cyrl-RS" dirty="0" smtClean="0">
              <a:solidFill>
                <a:schemeClr val="bg1"/>
              </a:solidFill>
            </a:rPr>
            <a:t>5</a:t>
          </a:r>
          <a:r>
            <a:rPr lang="ru-RU" dirty="0" smtClean="0">
              <a:solidFill>
                <a:schemeClr val="bg1"/>
              </a:solidFill>
            </a:rPr>
            <a:t>.337.000 </a:t>
          </a:r>
          <a:r>
            <a:rPr lang="ru-RU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sr-Cyrl-RS" dirty="0" smtClean="0">
              <a:solidFill>
                <a:schemeClr val="bg1"/>
              </a:solidFill>
            </a:rPr>
            <a:t>4.700.000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</a:t>
          </a:r>
          <a:r>
            <a:rPr lang="sr-Cyrl-RS" dirty="0" smtClean="0">
              <a:solidFill>
                <a:schemeClr val="bg1"/>
              </a:solidFill>
            </a:rPr>
            <a:t>56.410.000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dirty="0" smtClean="0">
              <a:solidFill>
                <a:schemeClr val="bg1"/>
              </a:solidFill>
            </a:rPr>
            <a:t>16.740.000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</a:t>
          </a:r>
          <a:r>
            <a:rPr lang="sr-Cyrl-RS" dirty="0" smtClean="0">
              <a:solidFill>
                <a:schemeClr val="bg1"/>
              </a:solidFill>
            </a:rPr>
            <a:t>24.</a:t>
          </a:r>
          <a:r>
            <a:rPr lang="en-US" dirty="0" smtClean="0">
              <a:solidFill>
                <a:schemeClr val="bg1"/>
              </a:solidFill>
            </a:rPr>
            <a:t>693</a:t>
          </a:r>
          <a:r>
            <a:rPr lang="sr-Cyrl-RS" dirty="0" smtClean="0">
              <a:solidFill>
                <a:schemeClr val="bg1"/>
              </a:solidFill>
            </a:rPr>
            <a:t>.000 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dirty="0" smtClean="0">
              <a:solidFill>
                <a:schemeClr val="bg1"/>
              </a:solidFill>
            </a:rPr>
            <a:t>6.75</a:t>
          </a:r>
          <a:r>
            <a:rPr lang="en-US" dirty="0" smtClean="0">
              <a:solidFill>
                <a:schemeClr val="bg1"/>
              </a:solidFill>
            </a:rPr>
            <a:t>5</a:t>
          </a:r>
          <a:r>
            <a:rPr lang="sr-Cyrl-RS" dirty="0" smtClean="0">
              <a:solidFill>
                <a:schemeClr val="bg1"/>
              </a:solidFill>
            </a:rPr>
            <a:t>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sr-Cyrl-RS" dirty="0" smtClean="0">
              <a:solidFill>
                <a:schemeClr val="bg1"/>
              </a:solidFill>
            </a:rPr>
            <a:t>3.250.000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Cyrl-RS" dirty="0" smtClean="0">
              <a:solidFill>
                <a:schemeClr val="bg1"/>
              </a:solidFill>
            </a:rPr>
            <a:t>23.700.000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  <dgm:t>
        <a:bodyPr/>
        <a:lstStyle/>
        <a:p>
          <a:endParaRPr lang="en-US"/>
        </a:p>
      </dgm:t>
    </dgm:pt>
    <dgm:pt modelId="{73F305AC-CFDC-45B1-8AB8-6FABD1C99179}" type="pres">
      <dgm:prSet presAssocID="{A7091EAC-498C-4E8C-B46B-331B042A0C75}" presName="node" presStyleLbl="node1" presStyleIdx="0" presStyleCnt="8" custScaleX="141131" custScaleY="1409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8"/>
      <dgm:spPr/>
      <dgm:t>
        <a:bodyPr/>
        <a:lstStyle/>
        <a:p>
          <a:endParaRPr lang="en-US"/>
        </a:p>
      </dgm:t>
    </dgm:pt>
    <dgm:pt modelId="{A14630AA-C1BD-4A7E-B665-0A7C9B6C19C9}" type="pres">
      <dgm:prSet presAssocID="{3FA5C700-C8EE-4CAC-8DA0-0BA7CA952C72}" presName="node" presStyleLbl="node1" presStyleIdx="1" presStyleCnt="8" custScaleX="131953" custScaleY="129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8"/>
      <dgm:spPr/>
      <dgm:t>
        <a:bodyPr/>
        <a:lstStyle/>
        <a:p>
          <a:endParaRPr lang="en-US"/>
        </a:p>
      </dgm:t>
    </dgm:pt>
    <dgm:pt modelId="{E43F7264-94BE-4E7E-8A98-A0D70BB3AF06}" type="pres">
      <dgm:prSet presAssocID="{4746DA87-483C-4B84-9A22-BC58F96CB23A}" presName="node" presStyleLbl="node1" presStyleIdx="2" presStyleCnt="8" custScaleX="121003" custScaleY="1192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8"/>
      <dgm:spPr/>
      <dgm:t>
        <a:bodyPr/>
        <a:lstStyle/>
        <a:p>
          <a:endParaRPr lang="en-US"/>
        </a:p>
      </dgm:t>
    </dgm:pt>
    <dgm:pt modelId="{115526CD-270E-4C52-A164-15F2B6F9FE39}" type="pres">
      <dgm:prSet presAssocID="{8329AE49-ECD5-4C13-B90F-CA83B6E6F994}" presName="node" presStyleLbl="node1" presStyleIdx="3" presStyleCnt="8" custScaleX="120594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8"/>
      <dgm:spPr/>
      <dgm:t>
        <a:bodyPr/>
        <a:lstStyle/>
        <a:p>
          <a:endParaRPr lang="en-US"/>
        </a:p>
      </dgm:t>
    </dgm:pt>
    <dgm:pt modelId="{5101AD7C-EA94-402A-A388-0FD916639D60}" type="pres">
      <dgm:prSet presAssocID="{9C6F0069-43DC-402D-BD84-1006528FCE04}" presName="node" presStyleLbl="node1" presStyleIdx="4" presStyleCnt="8" custScaleX="117384" custScaleY="118966" custRadScaleRad="98874" custRadScaleInc="-5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8"/>
      <dgm:spPr/>
      <dgm:t>
        <a:bodyPr/>
        <a:lstStyle/>
        <a:p>
          <a:endParaRPr lang="en-US"/>
        </a:p>
      </dgm:t>
    </dgm:pt>
    <dgm:pt modelId="{D19ADD6D-9F0A-4766-B637-BB2D5495A9BB}" type="pres">
      <dgm:prSet presAssocID="{ED01A515-5448-4A3E-A2EC-575448D0F5AA}" presName="node" presStyleLbl="node1" presStyleIdx="5" presStyleCnt="8" custScaleX="113767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8"/>
      <dgm:spPr/>
      <dgm:t>
        <a:bodyPr/>
        <a:lstStyle/>
        <a:p>
          <a:endParaRPr lang="en-US"/>
        </a:p>
      </dgm:t>
    </dgm:pt>
    <dgm:pt modelId="{4F05B281-B6DB-45BB-A427-1BF92AADC139}" type="pres">
      <dgm:prSet presAssocID="{AE26BF5A-34A6-4192-8BEA-D9ECFB941642}" presName="node" presStyleLbl="node1" presStyleIdx="6" presStyleCnt="8" custScaleX="112359" custScaleY="1254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8"/>
      <dgm:spPr/>
      <dgm:t>
        <a:bodyPr/>
        <a:lstStyle/>
        <a:p>
          <a:endParaRPr lang="en-US"/>
        </a:p>
      </dgm:t>
    </dgm:pt>
    <dgm:pt modelId="{2D6C03BD-4023-431E-84F6-C080A9961C8A}" type="pres">
      <dgm:prSet presAssocID="{91651A17-950C-49EC-8C35-2517548AE9E6}" presName="node" presStyleLbl="node1" presStyleIdx="7" presStyleCnt="8" custScaleX="134628" custScaleY="131362" custRadScaleRad="93377" custRadScaleInc="-24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Општинска управа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Председник општине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Општинско веће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269767" y="266763"/>
        <a:ext cx="3277819" cy="327774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Општинска библиотека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sp:txBody>
      <dsp:txXfrm>
        <a:off x="-120061" y="656851"/>
        <a:ext cx="2063988" cy="1735191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Основна школа 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Средња школа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4883476" y="231535"/>
        <a:ext cx="1332585" cy="133215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773" y="2263315"/>
          <a:ext cx="563097" cy="1925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1925597"/>
              </a:lnTo>
              <a:lnTo>
                <a:pt x="563097" y="19255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1942166" y="3175958"/>
        <a:ext cx="100312" cy="100312"/>
      </dsp:txXfrm>
    </dsp:sp>
    <dsp:sp modelId="{531482B3-13DA-4E77-8EF9-7A508768A321}">
      <dsp:nvSpPr>
        <dsp:cNvPr id="0" name=""/>
        <dsp:cNvSpPr/>
      </dsp:nvSpPr>
      <dsp:spPr>
        <a:xfrm>
          <a:off x="1710773" y="2263315"/>
          <a:ext cx="538377" cy="134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9188" y="0"/>
              </a:lnTo>
              <a:lnTo>
                <a:pt x="269188" y="1345791"/>
              </a:lnTo>
              <a:lnTo>
                <a:pt x="538377" y="1345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43725" y="2899974"/>
        <a:ext cx="72474" cy="72474"/>
      </dsp:txXfrm>
    </dsp:sp>
    <dsp:sp modelId="{F1903401-CDA9-4777-A04C-F19A89F110A0}">
      <dsp:nvSpPr>
        <dsp:cNvPr id="0" name=""/>
        <dsp:cNvSpPr/>
      </dsp:nvSpPr>
      <dsp:spPr>
        <a:xfrm>
          <a:off x="1710773" y="2263315"/>
          <a:ext cx="563097" cy="4601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460126"/>
              </a:lnTo>
              <a:lnTo>
                <a:pt x="563097" y="4601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4142" y="2475199"/>
        <a:ext cx="36359" cy="36359"/>
      </dsp:txXfrm>
    </dsp:sp>
    <dsp:sp modelId="{25CF5DCC-0AE9-4D09-ABC1-8BE4D97FDFCB}">
      <dsp:nvSpPr>
        <dsp:cNvPr id="0" name=""/>
        <dsp:cNvSpPr/>
      </dsp:nvSpPr>
      <dsp:spPr>
        <a:xfrm>
          <a:off x="1710773" y="1163352"/>
          <a:ext cx="589113" cy="1099963"/>
        </a:xfrm>
        <a:custGeom>
          <a:avLst/>
          <a:gdLst/>
          <a:ahLst/>
          <a:cxnLst/>
          <a:rect l="0" t="0" r="0" b="0"/>
          <a:pathLst>
            <a:path>
              <a:moveTo>
                <a:pt x="0" y="1099963"/>
              </a:moveTo>
              <a:lnTo>
                <a:pt x="294556" y="1099963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4135" y="1682139"/>
        <a:ext cx="62389" cy="62389"/>
      </dsp:txXfrm>
    </dsp:sp>
    <dsp:sp modelId="{D1C52863-34A6-4E04-9740-6E0567681A8F}">
      <dsp:nvSpPr>
        <dsp:cNvPr id="0" name=""/>
        <dsp:cNvSpPr/>
      </dsp:nvSpPr>
      <dsp:spPr>
        <a:xfrm rot="16200000">
          <a:off x="-111555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000" kern="12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kern="1200" dirty="0">
              <a:latin typeface="Times New Roman" pitchFamily="18" charset="0"/>
              <a:cs typeface="Times New Roman" pitchFamily="18" charset="0"/>
            </a:rPr>
            <a:t>? </a:t>
          </a:r>
        </a:p>
      </dsp:txBody>
      <dsp:txXfrm rot="16200000">
        <a:off x="-111555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886" y="175685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23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годину и др.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  <a:endParaRPr lang="sr-Cyrl-R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99886" y="175685"/>
        <a:ext cx="5343518" cy="1975332"/>
      </dsp:txXfrm>
    </dsp:sp>
    <dsp:sp modelId="{A288E7CD-845A-4B30-8D9E-0FCFF4059FF8}">
      <dsp:nvSpPr>
        <dsp:cNvPr id="0" name=""/>
        <dsp:cNvSpPr/>
      </dsp:nvSpPr>
      <dsp:spPr>
        <a:xfrm>
          <a:off x="2273871" y="2314067"/>
          <a:ext cx="5302384" cy="8187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sr-Latn-RS" sz="14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73871" y="2314067"/>
        <a:ext cx="5302384" cy="818749"/>
      </dsp:txXfrm>
    </dsp:sp>
    <dsp:sp modelId="{573F9BF2-AC82-43FC-A361-118085DB3D65}">
      <dsp:nvSpPr>
        <dsp:cNvPr id="0" name=""/>
        <dsp:cNvSpPr/>
      </dsp:nvSpPr>
      <dsp:spPr>
        <a:xfrm>
          <a:off x="2249151" y="3402443"/>
          <a:ext cx="5311196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49151" y="3402443"/>
        <a:ext cx="5311196" cy="413327"/>
      </dsp:txXfrm>
    </dsp:sp>
    <dsp:sp modelId="{94F14A6F-3CD0-4A17-88D3-6F4D0EB2D4E6}">
      <dsp:nvSpPr>
        <dsp:cNvPr id="0" name=""/>
        <dsp:cNvSpPr/>
      </dsp:nvSpPr>
      <dsp:spPr>
        <a:xfrm>
          <a:off x="2273871" y="3975335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73871" y="3975335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Средства </a:t>
          </a:r>
          <a:r>
            <a:rPr lang="sr-Cyrl-RS" sz="1000" kern="1200" dirty="0"/>
            <a:t>из буџета општине </a:t>
          </a:r>
          <a:r>
            <a:rPr lang="sr-Cyrl-RS" sz="1000" kern="1200" dirty="0" smtClean="0"/>
            <a:t> </a:t>
          </a:r>
          <a:r>
            <a:rPr lang="sr-Cyrl-RS" sz="1000" kern="1200" dirty="0" smtClean="0"/>
            <a:t>1</a:t>
          </a:r>
          <a:r>
            <a:rPr lang="en-US" sz="1000" kern="1200" dirty="0" smtClean="0"/>
            <a:t>44</a:t>
          </a:r>
          <a:r>
            <a:rPr lang="sr-Cyrl-RS" sz="1000" kern="1200" dirty="0" smtClean="0"/>
            <a:t>.</a:t>
          </a:r>
          <a:r>
            <a:rPr lang="en-US" sz="1000" kern="1200" dirty="0" smtClean="0"/>
            <a:t>700</a:t>
          </a:r>
          <a:r>
            <a:rPr lang="sr-Cyrl-RS" sz="1000" kern="1200" dirty="0" smtClean="0"/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5490" y="317065"/>
        <a:ext cx="1118620" cy="1118620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214943" y="551975"/>
        <a:ext cx="648799" cy="648799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</a:t>
          </a:r>
          <a:r>
            <a:rPr lang="sr-Cyrl-RS" sz="1000" kern="1200" dirty="0" smtClean="0"/>
            <a:t>година </a:t>
          </a:r>
          <a:r>
            <a:rPr lang="en-US" sz="1000" kern="1200" dirty="0" smtClean="0"/>
            <a:t>47</a:t>
          </a:r>
          <a:r>
            <a:rPr lang="sr-Cyrl-RS" sz="1000" kern="1200" dirty="0" smtClean="0"/>
            <a:t>.</a:t>
          </a:r>
          <a:r>
            <a:rPr lang="en-US" sz="1000" kern="1200" dirty="0" smtClean="0"/>
            <a:t>000</a:t>
          </a:r>
          <a:r>
            <a:rPr lang="sr-Cyrl-RS" sz="1000" kern="1200" dirty="0" smtClean="0"/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954575" y="317065"/>
        <a:ext cx="1118620" cy="1118620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3164027" y="551975"/>
        <a:ext cx="648799" cy="648799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>
              <a:solidFill>
                <a:schemeClr val="bg1"/>
              </a:solidFill>
            </a:rPr>
            <a:t>Укупан буџет </a:t>
          </a:r>
          <a:r>
            <a:rPr lang="sr-Cyrl-RS" sz="1300" kern="1200" dirty="0" smtClean="0">
              <a:solidFill>
                <a:schemeClr val="bg1"/>
              </a:solidFill>
            </a:rPr>
            <a:t>општие </a:t>
          </a:r>
          <a:r>
            <a:rPr lang="en-US" sz="1300" kern="1200" dirty="0" smtClean="0">
              <a:solidFill>
                <a:schemeClr val="bg1"/>
              </a:solidFill>
            </a:rPr>
            <a:t>193</a:t>
          </a:r>
          <a:r>
            <a:rPr lang="sr-Cyrl-RS" sz="1300" kern="1200" dirty="0" smtClean="0">
              <a:solidFill>
                <a:schemeClr val="bg1"/>
              </a:solidFill>
            </a:rPr>
            <a:t>.</a:t>
          </a:r>
          <a:r>
            <a:rPr lang="en-US" sz="1300" kern="1200" dirty="0" smtClean="0">
              <a:solidFill>
                <a:schemeClr val="bg1"/>
              </a:solidFill>
            </a:rPr>
            <a:t>585</a:t>
          </a:r>
          <a:r>
            <a:rPr lang="sr-Cyrl-RS" sz="1300" kern="1200" dirty="0" smtClean="0">
              <a:solidFill>
                <a:schemeClr val="bg1"/>
              </a:solidFill>
            </a:rPr>
            <a:t>.000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575314" y="457362"/>
        <a:ext cx="1458032" cy="94655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932802" y="563037"/>
        <a:ext cx="648799" cy="648799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</a:t>
          </a:r>
          <a:r>
            <a:rPr lang="sr-Cyrl-RS" sz="1000" kern="1200" dirty="0" smtClean="0">
              <a:solidFill>
                <a:schemeClr val="bg1"/>
              </a:solidFill>
            </a:rPr>
            <a:t>извора </a:t>
          </a:r>
          <a:r>
            <a:rPr lang="en-US" sz="1000" kern="1200" dirty="0" smtClean="0">
              <a:solidFill>
                <a:schemeClr val="bg1"/>
              </a:solidFill>
            </a:rPr>
            <a:t>1.885</a:t>
          </a:r>
          <a:r>
            <a:rPr lang="sr-Cyrl-RS" sz="1000" kern="1200" dirty="0" smtClean="0">
              <a:solidFill>
                <a:schemeClr val="bg1"/>
              </a:solidFill>
            </a:rPr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778519" y="324716"/>
        <a:ext cx="1075161" cy="10792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100" kern="1200" dirty="0"/>
            <a:t>Укупни буџетски приходи и примања  </a:t>
          </a:r>
          <a:r>
            <a:rPr lang="en-US" sz="2100" kern="1200" dirty="0" smtClean="0"/>
            <a:t>206</a:t>
          </a:r>
          <a:r>
            <a:rPr lang="sr-Cyrl-RS" sz="2100" kern="1200" dirty="0" smtClean="0"/>
            <a:t>.</a:t>
          </a:r>
          <a:r>
            <a:rPr lang="en-US" sz="2100" kern="1200" dirty="0" smtClean="0"/>
            <a:t>275</a:t>
          </a:r>
          <a:r>
            <a:rPr lang="sr-Cyrl-RS" sz="2100" kern="1200" dirty="0" smtClean="0"/>
            <a:t>.000 </a:t>
          </a:r>
          <a:r>
            <a:rPr lang="sr-Cyrl-RS" sz="2100" kern="1200" dirty="0"/>
            <a:t>динара</a:t>
          </a:r>
          <a:endParaRPr lang="en-US" sz="2100" kern="1200" dirty="0"/>
        </a:p>
      </dsp:txBody>
      <dsp:txXfrm>
        <a:off x="1998781" y="1069517"/>
        <a:ext cx="2664411" cy="2664411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Приходи од  пореза  </a:t>
          </a:r>
          <a:r>
            <a:rPr lang="en-US" sz="1500" kern="1200" dirty="0" smtClean="0"/>
            <a:t>52</a:t>
          </a:r>
          <a:r>
            <a:rPr lang="sr-Cyrl-RS" sz="1500" kern="1200" dirty="0" smtClean="0"/>
            <a:t>.</a:t>
          </a:r>
          <a:r>
            <a:rPr lang="en-US" sz="1500" kern="1200" dirty="0" smtClean="0"/>
            <a:t>210</a:t>
          </a:r>
          <a:r>
            <a:rPr lang="sr-Cyrl-RS" sz="1500" kern="1200" dirty="0" smtClean="0"/>
            <a:t>.000</a:t>
          </a:r>
          <a:r>
            <a:rPr lang="sr-Cyrl-RS" sz="1500" kern="1200" dirty="0" smtClean="0">
              <a:solidFill>
                <a:srgbClr val="FF0000"/>
              </a:solidFill>
            </a:rPr>
            <a:t>    </a:t>
          </a:r>
          <a:r>
            <a:rPr lang="sr-Cyrl-RS" sz="1500" kern="1200" dirty="0" smtClean="0"/>
            <a:t>   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2664884" y="475"/>
        <a:ext cx="1332205" cy="1332205"/>
      </dsp:txXfrm>
    </dsp:sp>
    <dsp:sp modelId="{449BFEB2-6844-4A2C-8DC2-780280CBA079}">
      <dsp:nvSpPr>
        <dsp:cNvPr id="0" name=""/>
        <dsp:cNvSpPr/>
      </dsp:nvSpPr>
      <dsp:spPr>
        <a:xfrm>
          <a:off x="4400028" y="173562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Трансфери </a:t>
          </a:r>
          <a:r>
            <a:rPr lang="sr-Cyrl-RS" sz="1500" kern="1200" dirty="0" smtClean="0"/>
            <a:t>9</a:t>
          </a:r>
          <a:r>
            <a:rPr lang="en-US" sz="1500" kern="1200" dirty="0" smtClean="0"/>
            <a:t>1</a:t>
          </a:r>
          <a:r>
            <a:rPr lang="sr-Cyrl-RS" sz="1500" kern="1200" dirty="0" smtClean="0"/>
            <a:t>.</a:t>
          </a:r>
          <a:r>
            <a:rPr lang="en-US" sz="1500" kern="1200" dirty="0" smtClean="0"/>
            <a:t>070</a:t>
          </a:r>
          <a:r>
            <a:rPr lang="sr-Cyrl-RS" sz="1500" kern="1200" dirty="0" smtClean="0"/>
            <a:t>.000</a:t>
          </a:r>
          <a:r>
            <a:rPr lang="sr-Latn-RS" sz="1500" kern="1200" dirty="0" smtClean="0">
              <a:solidFill>
                <a:srgbClr val="FF0000"/>
              </a:solidFill>
            </a:rPr>
            <a:t>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4400028" y="1735620"/>
        <a:ext cx="1332205" cy="1332205"/>
      </dsp:txXfrm>
    </dsp:sp>
    <dsp:sp modelId="{9DDE88A7-5745-4E4F-A7A8-F71A4DA0D5F2}">
      <dsp:nvSpPr>
        <dsp:cNvPr id="0" name=""/>
        <dsp:cNvSpPr/>
      </dsp:nvSpPr>
      <dsp:spPr>
        <a:xfrm>
          <a:off x="2692527" y="347124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Други приходи  </a:t>
          </a:r>
          <a:r>
            <a:rPr lang="en-US" sz="1500" kern="1200" dirty="0" smtClean="0"/>
            <a:t>3</a:t>
          </a:r>
          <a:r>
            <a:rPr lang="sr-Cyrl-RS" sz="1500" kern="1200" dirty="0" smtClean="0"/>
            <a:t>.</a:t>
          </a:r>
          <a:r>
            <a:rPr lang="en-US" sz="1500" kern="1200" dirty="0" smtClean="0"/>
            <a:t>305</a:t>
          </a:r>
          <a:r>
            <a:rPr lang="sr-Cyrl-RS" sz="1500" kern="1200" dirty="0" smtClean="0"/>
            <a:t>.000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2692527" y="3471240"/>
        <a:ext cx="1332205" cy="1332205"/>
      </dsp:txXfrm>
    </dsp:sp>
    <dsp:sp modelId="{FC69A2CE-A671-47B5-8CD8-544465E52E9C}">
      <dsp:nvSpPr>
        <dsp:cNvPr id="0" name=""/>
        <dsp:cNvSpPr/>
      </dsp:nvSpPr>
      <dsp:spPr>
        <a:xfrm>
          <a:off x="929739" y="173562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en-US" sz="1000" kern="1200" dirty="0" smtClean="0"/>
            <a:t>47</a:t>
          </a:r>
          <a:r>
            <a:rPr lang="sr-Cyrl-RS" sz="1000" kern="1200" dirty="0" smtClean="0"/>
            <a:t>.</a:t>
          </a:r>
          <a:r>
            <a:rPr lang="en-US" sz="1000" kern="1200" dirty="0" smtClean="0"/>
            <a:t>000</a:t>
          </a:r>
          <a:r>
            <a:rPr lang="sr-Cyrl-RS" sz="1000" kern="1200" dirty="0" smtClean="0"/>
            <a:t>.000 </a:t>
          </a:r>
          <a:r>
            <a:rPr lang="sr-Latn-RS" sz="1000" kern="1200" dirty="0" smtClean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929739" y="1735620"/>
        <a:ext cx="1332205" cy="133220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700" kern="1200" dirty="0">
              <a:solidFill>
                <a:schemeClr val="bg1"/>
              </a:solidFill>
            </a:rPr>
            <a:t>Укупни расходи и издаци </a:t>
          </a:r>
          <a:r>
            <a:rPr lang="sr-Cyrl-RS" sz="1700" kern="1200" dirty="0" smtClean="0">
              <a:solidFill>
                <a:schemeClr val="bg1"/>
              </a:solidFill>
            </a:rPr>
            <a:t>193.585.000</a:t>
          </a:r>
          <a:endParaRPr lang="en-US" sz="1700" kern="1200" dirty="0">
            <a:solidFill>
              <a:schemeClr val="bg1"/>
            </a:solidFill>
          </a:endParaRPr>
        </a:p>
      </dsp:txBody>
      <dsp:txXfrm>
        <a:off x="3264696" y="1459848"/>
        <a:ext cx="1662034" cy="1703205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en-US" sz="1100" kern="1200" dirty="0" smtClean="0">
              <a:solidFill>
                <a:schemeClr val="bg1"/>
              </a:solidFill>
            </a:rPr>
            <a:t>5</a:t>
          </a:r>
          <a:r>
            <a:rPr lang="sr-Cyrl-RS" sz="1100" kern="1200" dirty="0" smtClean="0">
              <a:solidFill>
                <a:schemeClr val="bg1"/>
              </a:solidFill>
            </a:rPr>
            <a:t>5</a:t>
          </a:r>
          <a:r>
            <a:rPr lang="ru-RU" sz="1100" kern="1200" dirty="0" smtClean="0">
              <a:solidFill>
                <a:schemeClr val="bg1"/>
              </a:solidFill>
            </a:rPr>
            <a:t>.337.000 </a:t>
          </a:r>
          <a:r>
            <a:rPr lang="ru-RU" sz="1100" kern="1200" dirty="0" smtClean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472453" y="-131104"/>
        <a:ext cx="1246518" cy="1244628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Cyrl-RS" sz="1100" kern="1200" dirty="0" smtClean="0">
              <a:solidFill>
                <a:schemeClr val="bg1"/>
              </a:solidFill>
            </a:rPr>
            <a:t>24.</a:t>
          </a:r>
          <a:r>
            <a:rPr lang="en-US" sz="1100" kern="1200" dirty="0" smtClean="0">
              <a:solidFill>
                <a:schemeClr val="bg1"/>
              </a:solidFill>
            </a:rPr>
            <a:t>693</a:t>
          </a:r>
          <a:r>
            <a:rPr lang="sr-Cyrl-RS" sz="1100" kern="1200" dirty="0" smtClean="0">
              <a:solidFill>
                <a:schemeClr val="bg1"/>
              </a:solidFill>
            </a:rPr>
            <a:t>.000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800090" y="450388"/>
        <a:ext cx="1165455" cy="1147914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Cyrl-RS" sz="1100" kern="1200" dirty="0" smtClean="0">
              <a:solidFill>
                <a:schemeClr val="bg1"/>
              </a:solidFill>
            </a:rPr>
            <a:t>56.410.000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381584" y="1785007"/>
        <a:ext cx="1068741" cy="1052887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Cyrl-RS" sz="1100" kern="1200" dirty="0" smtClean="0">
              <a:solidFill>
                <a:schemeClr val="bg1"/>
              </a:solidFill>
            </a:rPr>
            <a:t>16.740.000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850254" y="3084884"/>
        <a:ext cx="1065128" cy="1027344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sr-Cyrl-RS" sz="1100" kern="1200" dirty="0" smtClean="0">
              <a:solidFill>
                <a:schemeClr val="bg1"/>
              </a:solidFill>
            </a:rPr>
            <a:t>4.700.000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04745" y="3585613"/>
        <a:ext cx="1036777" cy="1050749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Cyrl-RS" sz="1100" kern="1200" dirty="0" smtClean="0">
              <a:solidFill>
                <a:schemeClr val="bg1"/>
              </a:solidFill>
            </a:rPr>
            <a:t>6.75</a:t>
          </a:r>
          <a:r>
            <a:rPr lang="en-US" sz="1100" kern="1200" dirty="0" smtClean="0">
              <a:solidFill>
                <a:schemeClr val="bg1"/>
              </a:solidFill>
            </a:rPr>
            <a:t>5</a:t>
          </a:r>
          <a:r>
            <a:rPr lang="sr-Cyrl-RS" sz="1100" kern="1200" dirty="0" smtClean="0">
              <a:solidFill>
                <a:schemeClr val="bg1"/>
              </a:solidFill>
            </a:rPr>
            <a:t>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306192" y="3084884"/>
        <a:ext cx="1004830" cy="1027344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sr-Cyrl-RS" sz="1100" kern="1200" dirty="0" smtClean="0">
              <a:solidFill>
                <a:schemeClr val="bg1"/>
              </a:solidFill>
            </a:rPr>
            <a:t>3.250.000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779274" y="1757247"/>
        <a:ext cx="992394" cy="1108407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sr-Cyrl-RS" sz="1100" kern="1200" dirty="0" smtClean="0">
              <a:solidFill>
                <a:schemeClr val="bg1"/>
              </a:solidFill>
            </a:rPr>
            <a:t>23.700.000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225879" y="607694"/>
        <a:ext cx="1189082" cy="1160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1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FF200638-5DF4-4430-A5FC-8138B5BDD0B3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1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1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AD43283B-6AD6-429E-9A6B-CD6015251173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861442"/>
            <a:ext cx="5683250" cy="4605576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1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5096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9363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stinacrnatrava.org.r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ОПШТИНА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ЦРНА ТРАВА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97792"/>
            <a:ext cx="7560840" cy="1600200"/>
          </a:xfrm>
        </p:spPr>
        <p:txBody>
          <a:bodyPr>
            <a:normAutofit/>
          </a:bodyPr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ГРАЂАНСКИ ВОДИЧ КРОЗ ОДЛУКУ О БУЏЕТУ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за 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Crna Trava Fin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4211960" y="1052736"/>
            <a:ext cx="1008112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2155704"/>
      </p:ext>
    </p:extLst>
  </p:cSld>
  <p:clrMapOvr>
    <a:masterClrMapping/>
  </p:clrMapOvr>
  <p:extLst mod="1">
    <p:ext uri="{E180D4A7-C9FB-4DFB-919C-405C955672EB}">
      <p14:showEvtLst xmlns:p14="http://schemas.microsoft.com/office/powerpoint/2010/main" xmlns="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</a:t>
            </a:r>
            <a:r>
              <a:rPr lang="sr-Cyrl-RS" sz="3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sr-Cyrl-RS" sz="3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7978080" cy="11430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en-US" dirty="0" smtClean="0"/>
              <a:t>21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  <a:endParaRPr 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Cyrl-RS" dirty="0"/>
              <a:t>Укупни приходи и примања наше општине у </a:t>
            </a:r>
            <a:r>
              <a:rPr lang="sr-Cyrl-RS" dirty="0" smtClean="0"/>
              <a:t>20</a:t>
            </a:r>
            <a:r>
              <a:rPr lang="en-US" dirty="0" smtClean="0"/>
              <a:t>21</a:t>
            </a:r>
            <a:r>
              <a:rPr lang="sr-Cyrl-RS" dirty="0" smtClean="0"/>
              <a:t>. </a:t>
            </a:r>
            <a:r>
              <a:rPr lang="sr-Cyrl-RS" dirty="0"/>
              <a:t>години су се </a:t>
            </a:r>
            <a:r>
              <a:rPr lang="sr-Cyrl-RS" b="1" dirty="0" smtClean="0"/>
              <a:t>смањили</a:t>
            </a:r>
            <a:r>
              <a:rPr lang="sr-Cyrl-RS" b="1" dirty="0" smtClean="0"/>
              <a:t> </a:t>
            </a:r>
            <a:r>
              <a:rPr lang="sr-Cyrl-RS" dirty="0"/>
              <a:t>у односу на последњу измену Одлуке о буџету за </a:t>
            </a:r>
            <a:r>
              <a:rPr lang="sr-Cyrl-RS" dirty="0" smtClean="0"/>
              <a:t>20</a:t>
            </a:r>
            <a:r>
              <a:rPr lang="en-US" dirty="0" smtClean="0"/>
              <a:t>21</a:t>
            </a:r>
            <a:r>
              <a:rPr lang="sr-Cyrl-RS" dirty="0" smtClean="0"/>
              <a:t>. </a:t>
            </a:r>
            <a:r>
              <a:rPr lang="sr-Cyrl-RS" dirty="0"/>
              <a:t>годину за</a:t>
            </a:r>
            <a:r>
              <a:rPr lang="sr-Cyrl-RS" b="1" dirty="0"/>
              <a:t> </a:t>
            </a:r>
            <a:r>
              <a:rPr lang="sr-Cyrl-RS" b="1" dirty="0" smtClean="0"/>
              <a:t>8</a:t>
            </a:r>
            <a:r>
              <a:rPr lang="sr-Cyrl-RS" b="1" dirty="0" smtClean="0"/>
              <a:t>.885.000,00 </a:t>
            </a:r>
            <a:r>
              <a:rPr lang="sr-Cyrl-RS" dirty="0"/>
              <a:t>динара, односно за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b="1" dirty="0" smtClean="0"/>
              <a:t>5</a:t>
            </a:r>
            <a:r>
              <a:rPr lang="sr-Cyrl-RS" b="1" dirty="0" smtClean="0"/>
              <a:t>,71</a:t>
            </a:r>
            <a:r>
              <a:rPr lang="sr-Cyrl-RS" b="1" dirty="0" smtClean="0">
                <a:solidFill>
                  <a:srgbClr val="FF0000"/>
                </a:solidFill>
              </a:rPr>
              <a:t> </a:t>
            </a:r>
            <a:r>
              <a:rPr lang="sr-Cyrl-RS" b="1" dirty="0"/>
              <a:t>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xmlns="" id="{1664F881-777B-4844-A78D-FC8E175A652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907704" y="4653136"/>
            <a:ext cx="6851650" cy="648072"/>
          </a:xfrm>
        </p:spPr>
        <p:txBody>
          <a:bodyPr>
            <a:normAutofit fontScale="70000" lnSpcReduction="20000"/>
          </a:bodyPr>
          <a:lstStyle/>
          <a:p>
            <a:pPr marL="0" indent="0"/>
            <a:r>
              <a:rPr lang="sr-Cyrl-RS" dirty="0" smtClean="0"/>
              <a:t> </a:t>
            </a:r>
            <a:r>
              <a:rPr lang="sr-Cyrl-RS" b="1" dirty="0" smtClean="0">
                <a:solidFill>
                  <a:srgbClr val="0070C0"/>
                </a:solidFill>
              </a:rPr>
              <a:t>Непорески приходи </a:t>
            </a:r>
            <a:r>
              <a:rPr lang="sr-Cyrl-RS" dirty="0" smtClean="0"/>
              <a:t>су повећани за 5.000,00 динара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xmlns="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733675"/>
            <a:ext cx="6851650" cy="1271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Порески приходи</a:t>
            </a:r>
            <a:r>
              <a:rPr lang="sr-Cyrl-RS" sz="2400" dirty="0" smtClean="0"/>
              <a:t> </a:t>
            </a:r>
            <a:r>
              <a:rPr lang="sr-Cyrl-RS" sz="2400" dirty="0"/>
              <a:t>су смањени за </a:t>
            </a:r>
            <a:r>
              <a:rPr lang="sr-Cyrl-RS" sz="2400" dirty="0" smtClean="0"/>
              <a:t>590</a:t>
            </a:r>
            <a:r>
              <a:rPr lang="sr-Cyrl-RS" sz="2400" dirty="0" smtClean="0"/>
              <a:t>.000,00 </a:t>
            </a:r>
            <a:r>
              <a:rPr lang="sr-Cyrl-RS" sz="2400" dirty="0" smtClean="0"/>
              <a:t>динара</a:t>
            </a:r>
            <a:r>
              <a:rPr lang="sr-Cyrl-RS" sz="2400" dirty="0" smtClean="0"/>
              <a:t>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Трансфери</a:t>
            </a:r>
            <a:r>
              <a:rPr lang="sr-Cyrl-RS" sz="2400" dirty="0" smtClean="0"/>
              <a:t> су смањени за 8.300.000,00 динара</a:t>
            </a:r>
            <a:endParaRPr lang="sr-Cyrl-RS" sz="2400" dirty="0" smtClean="0"/>
          </a:p>
          <a:p>
            <a:pPr lvl="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:a16="http://schemas.microsoft.com/office/drawing/2014/main" xmlns="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2965450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:a16="http://schemas.microsoft.com/office/drawing/2014/main" xmlns="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4581128"/>
            <a:ext cx="485775" cy="814387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2023. </a:t>
            </a:r>
            <a:r>
              <a:rPr lang="sr-Cyrl-RS" sz="1700" dirty="0"/>
              <a:t>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193.585.000,00 </a:t>
            </a:r>
            <a:r>
              <a:rPr lang="sr-Cyrl-RS" b="1" dirty="0"/>
              <a:t>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</a:t>
            </a:r>
            <a:r>
              <a:rPr lang="sr-Cyrl-RS" sz="3000" b="1" dirty="0" smtClean="0"/>
              <a:t>2023.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планираних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</a:t>
            </a:r>
            <a:r>
              <a:rPr lang="sr-Cyrl-RS" sz="3200" b="1" dirty="0" smtClean="0"/>
              <a:t>2023. </a:t>
            </a:r>
            <a:r>
              <a:rPr lang="sr-Cyrl-RS" sz="3200" b="1" dirty="0"/>
              <a:t>годину</a:t>
            </a:r>
            <a:endParaRPr lang="en-US" sz="3200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1481137" y="14049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/>
          <a:lstStyle/>
          <a:p>
            <a:r>
              <a:rPr lang="sr-Cyrl-RS" sz="2800" dirty="0"/>
              <a:t>Шта се променило у односу на </a:t>
            </a:r>
            <a:r>
              <a:rPr lang="sr-Cyrl-RS" sz="2800" dirty="0" smtClean="0"/>
              <a:t>20</a:t>
            </a:r>
            <a:r>
              <a:rPr lang="en-US" sz="2800" dirty="0" smtClean="0"/>
              <a:t>21</a:t>
            </a:r>
            <a:r>
              <a:rPr lang="sr-Cyrl-RS" sz="2800" dirty="0" smtClean="0"/>
              <a:t>. </a:t>
            </a:r>
            <a:r>
              <a:rPr lang="sr-Cyrl-RS" sz="2800" dirty="0"/>
              <a:t>годину?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/>
              <a:t>Укупни трошкови наше општине у </a:t>
            </a:r>
            <a:r>
              <a:rPr lang="sr-Cyrl-RS" sz="2000" dirty="0" smtClean="0"/>
              <a:t>20</a:t>
            </a:r>
            <a:r>
              <a:rPr lang="en-US" sz="2000" dirty="0" smtClean="0"/>
              <a:t>2</a:t>
            </a:r>
            <a:r>
              <a:rPr lang="sr-Cyrl-RS" sz="2000" dirty="0" smtClean="0"/>
              <a:t>3. </a:t>
            </a:r>
            <a:r>
              <a:rPr lang="sr-Cyrl-RS" sz="2000" dirty="0"/>
              <a:t>години су се </a:t>
            </a:r>
            <a:r>
              <a:rPr lang="sr-Cyrl-RS" sz="2000" b="1" dirty="0" smtClean="0"/>
              <a:t>смањили</a:t>
            </a:r>
            <a:r>
              <a:rPr lang="sr-Cyrl-RS" sz="2000" dirty="0" smtClean="0"/>
              <a:t> </a:t>
            </a:r>
            <a:r>
              <a:rPr lang="sr-Cyrl-RS" sz="2000" dirty="0"/>
              <a:t>у односу на последњу измену Одлуке о буџету за </a:t>
            </a:r>
            <a:r>
              <a:rPr lang="sr-Cyrl-RS" sz="2000" dirty="0" smtClean="0"/>
              <a:t>20</a:t>
            </a:r>
            <a:r>
              <a:rPr lang="en-US" sz="2000" dirty="0" smtClean="0"/>
              <a:t>2</a:t>
            </a:r>
            <a:r>
              <a:rPr lang="sr-Cyrl-RS" sz="2000" dirty="0" smtClean="0"/>
              <a:t>2. </a:t>
            </a:r>
            <a:r>
              <a:rPr lang="sr-Cyrl-RS" sz="2000" dirty="0"/>
              <a:t>годину за </a:t>
            </a:r>
            <a:r>
              <a:rPr lang="sr-Cyrl-RS" sz="2000" dirty="0" smtClean="0"/>
              <a:t>41</a:t>
            </a:r>
            <a:r>
              <a:rPr lang="sr-Cyrl-RS" sz="2000" dirty="0" smtClean="0"/>
              <a:t>.080.000,00 </a:t>
            </a:r>
            <a:r>
              <a:rPr lang="sr-Cyrl-RS" sz="2000" dirty="0"/>
              <a:t>динара, односно за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Cyrl-RS" sz="2000" b="1" dirty="0" smtClean="0"/>
              <a:t>17,51 </a:t>
            </a:r>
            <a:r>
              <a:rPr lang="sr-Cyrl-RS" sz="2000" b="1" dirty="0" smtClean="0"/>
              <a:t>%</a:t>
            </a:r>
            <a:r>
              <a:rPr lang="sr-Cyrl-RS" sz="2000" dirty="0" smtClean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xmlns="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979712" y="2276872"/>
            <a:ext cx="6851650" cy="1728192"/>
          </a:xfrm>
        </p:spPr>
        <p:txBody>
          <a:bodyPr rtlCol="0">
            <a:normAutofit/>
          </a:bodyPr>
          <a:lstStyle/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Коришћење роба и услуга </a:t>
            </a:r>
            <a:r>
              <a:rPr lang="sr-Cyrl-RS" sz="1700" dirty="0" smtClean="0">
                <a:latin typeface="+mj-lt"/>
              </a:rPr>
              <a:t>су смањени 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1.864.000,00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 </a:t>
            </a:r>
            <a:r>
              <a:rPr lang="sr-Cyrl-RS" sz="1700" dirty="0" smtClean="0">
                <a:latin typeface="+mj-lt"/>
                <a:cs typeface="Arial" panose="020B0604020202020204" pitchFamily="34" charset="0"/>
              </a:rPr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;</a:t>
            </a:r>
          </a:p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Субвенције</a:t>
            </a:r>
            <a:r>
              <a:rPr lang="sr-Cyrl-RS" sz="1700" b="1" dirty="0" smtClean="0">
                <a:solidFill>
                  <a:schemeClr val="hlink"/>
                </a:solidFill>
              </a:rPr>
              <a:t> </a:t>
            </a:r>
            <a:r>
              <a:rPr lang="sr-Cyrl-RS" sz="1700" dirty="0" smtClean="0"/>
              <a:t>су смањене 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1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.380.000,00 </a:t>
            </a:r>
            <a:r>
              <a:rPr lang="sr-Cyrl-RS" sz="1700" dirty="0" smtClean="0"/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</a:p>
          <a:p>
            <a:r>
              <a:rPr lang="sr-Cyrl-RS" altLang="en-U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Остали расходи </a:t>
            </a:r>
            <a:r>
              <a:rPr lang="sr-Cyrl-RS" altLang="en-US" sz="1700" dirty="0" smtClean="0">
                <a:cs typeface="Arial" panose="020B0604020202020204" pitchFamily="34" charset="0"/>
              </a:rPr>
              <a:t>су смањени </a:t>
            </a:r>
            <a:r>
              <a:rPr lang="sr-Cyrl-RS" altLang="en-US" sz="1700" dirty="0" smtClean="0"/>
              <a:t>за </a:t>
            </a:r>
            <a:r>
              <a:rPr lang="sr-Cyrl-RS" altLang="en-US" sz="1700" dirty="0" smtClean="0">
                <a:solidFill>
                  <a:srgbClr val="FF0000"/>
                </a:solidFill>
                <a:latin typeface="+mj-lt"/>
              </a:rPr>
              <a:t>3.325.000,00</a:t>
            </a:r>
            <a:r>
              <a:rPr lang="sr-Cyrl-RS" altLang="en-US" sz="1700" dirty="0" smtClean="0"/>
              <a:t> </a:t>
            </a:r>
            <a:r>
              <a:rPr lang="sr-Cyrl-RS" altLang="en-US" sz="1700" dirty="0" smtClean="0"/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  <a:endParaRPr lang="sr-Cyrl-RS" altLang="en-US" sz="1700" dirty="0" smtClean="0"/>
          </a:p>
          <a:p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Капитални издаци </a:t>
            </a:r>
            <a:r>
              <a:rPr lang="sr-Cyrl-RS" sz="1700" dirty="0" smtClean="0"/>
              <a:t>су</a:t>
            </a:r>
            <a:r>
              <a:rPr lang="sr-Cyrl-RS" sz="17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sr-Cyrl-RS" altLang="en-US" sz="1700" dirty="0" smtClean="0">
                <a:cs typeface="Arial" panose="020B0604020202020204" pitchFamily="34" charset="0"/>
              </a:rPr>
              <a:t>смањени </a:t>
            </a:r>
            <a:r>
              <a:rPr lang="sr-Cyrl-RS" sz="1700" dirty="0" smtClean="0"/>
              <a:t>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48</a:t>
            </a:r>
            <a:r>
              <a:rPr lang="sr-Cyrl-RS" altLang="en-US" sz="1700" dirty="0" smtClean="0">
                <a:solidFill>
                  <a:srgbClr val="FF0000"/>
                </a:solidFill>
                <a:latin typeface="+mj-lt"/>
              </a:rPr>
              <a:t>.240.000,00</a:t>
            </a:r>
            <a:r>
              <a:rPr lang="sr-Cyrl-RS" sz="1700" dirty="0" smtClean="0"/>
              <a:t> </a:t>
            </a:r>
            <a:r>
              <a:rPr lang="sr-Cyrl-RS" sz="1700" dirty="0" smtClean="0"/>
              <a:t>динара</a:t>
            </a:r>
            <a:endParaRPr lang="en-US" sz="1700" dirty="0" smtClean="0"/>
          </a:p>
          <a:p>
            <a:endParaRPr lang="sr-Cyrl-RS" altLang="en-US" sz="1700" dirty="0" smtClean="0"/>
          </a:p>
          <a:p>
            <a:pPr lvl="0"/>
            <a:endParaRPr lang="sr-Cyrl-RS" sz="1700" b="1" dirty="0" smtClean="0">
              <a:solidFill>
                <a:schemeClr val="hlink"/>
              </a:solidFill>
              <a:ea typeface="SimSun" panose="02010600030101010101" pitchFamily="2" charset="-122"/>
            </a:endParaRPr>
          </a:p>
          <a:p>
            <a:pPr lvl="0"/>
            <a:endParaRPr lang="en-US" sz="1700" b="1" dirty="0">
              <a:solidFill>
                <a:schemeClr val="hlink"/>
              </a:solidFill>
              <a:latin typeface="+mj-lt"/>
              <a:ea typeface="SimSun" panose="02010600030101010101" pitchFamily="2" charset="-122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xmlns="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4221088"/>
            <a:ext cx="7488832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1700" b="1" dirty="0">
                <a:solidFill>
                  <a:schemeClr val="hlink"/>
                </a:solidFill>
                <a:latin typeface="+mj-lt"/>
                <a:cs typeface="Arial" panose="020B0604020202020204" pitchFamily="34" charset="0"/>
              </a:rPr>
              <a:t>Расходи за запослене </a:t>
            </a:r>
            <a:r>
              <a:rPr lang="sr-Cyrl-RS" sz="1700" dirty="0">
                <a:latin typeface="+mj-lt"/>
                <a:cs typeface="Arial" panose="020B0604020202020204" pitchFamily="34" charset="0"/>
              </a:rPr>
              <a:t>су </a:t>
            </a:r>
            <a:r>
              <a:rPr lang="sr-Cyrl-RS" sz="1700" dirty="0">
                <a:latin typeface="+mj-lt"/>
              </a:rPr>
              <a:t>повећани су за </a:t>
            </a:r>
            <a:r>
              <a:rPr lang="sr-Cyrl-RS" sz="1700" dirty="0" smtClean="0">
                <a:latin typeface="+mj-lt"/>
              </a:rPr>
              <a:t>10.139.000,00 </a:t>
            </a:r>
            <a:r>
              <a:rPr lang="sr-Cyrl-RS" sz="1700" dirty="0">
                <a:latin typeface="+mj-lt"/>
              </a:rPr>
              <a:t>динара;</a:t>
            </a:r>
            <a:endParaRPr lang="en-US" sz="17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chemeClr val="hlink"/>
                </a:solidFill>
                <a:latin typeface="+mj-lt"/>
                <a:cs typeface="Arial" panose="020B0604020202020204" pitchFamily="34" charset="0"/>
              </a:rPr>
              <a:t>Расходи </a:t>
            </a:r>
            <a:r>
              <a:rPr lang="sr-Cyrl-RS" sz="1700" b="1" dirty="0">
                <a:solidFill>
                  <a:schemeClr val="hlink"/>
                </a:solidFill>
                <a:latin typeface="+mj-lt"/>
                <a:cs typeface="Arial" panose="020B0604020202020204" pitchFamily="34" charset="0"/>
              </a:rPr>
              <a:t>за социјалну заштиту </a:t>
            </a:r>
            <a:r>
              <a:rPr lang="sr-Cyrl-RS" sz="1700" dirty="0">
                <a:latin typeface="+mj-lt"/>
              </a:rPr>
              <a:t>су повећани за </a:t>
            </a:r>
            <a:r>
              <a:rPr lang="sr-Cyrl-RS" sz="1700" dirty="0" smtClean="0">
                <a:latin typeface="+mj-lt"/>
              </a:rPr>
              <a:t>200.000,00 динара;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Дотације и трансфери </a:t>
            </a:r>
            <a:r>
              <a:rPr lang="sr-Cyrl-RS" sz="1700" dirty="0" smtClean="0"/>
              <a:t>су смањени за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>
                <a:latin typeface="+mj-lt"/>
              </a:rPr>
              <a:t>405.000,00 </a:t>
            </a:r>
            <a:r>
              <a:rPr lang="sr-Cyrl-RS" sz="1700" dirty="0" smtClean="0">
                <a:cs typeface="Arial" panose="020B0604020202020204" pitchFamily="34" charset="0"/>
              </a:rPr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  <a:endParaRPr lang="sr-Cyrl-RS" sz="1700" b="1" dirty="0" smtClean="0">
              <a:solidFill>
                <a:schemeClr val="hlink"/>
              </a:solidFill>
              <a:ea typeface="SimSun" panose="02010600030101010101" pitchFamily="2" charset="-122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xmlns="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2132856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xmlns="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2400" y="3861048"/>
            <a:ext cx="485775" cy="1296144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1730198"/>
              </p:ext>
            </p:extLst>
          </p:nvPr>
        </p:nvGraphicFramePr>
        <p:xfrm>
          <a:off x="91846" y="980729"/>
          <a:ext cx="8960308" cy="498830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xmlns="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xmlns="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xmlns="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</a:t>
                      </a:r>
                      <a:r>
                        <a:rPr lang="sr-Cyrl-RS" sz="1200" dirty="0" smtClean="0"/>
                        <a:t>2022.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16,97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2,62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941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</a:t>
                      </a:r>
                      <a:r>
                        <a:rPr lang="sr-Cyrl-RS" sz="1000" dirty="0" smtClean="0"/>
                        <a:t>,91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</a:t>
                      </a:r>
                      <a:r>
                        <a:rPr lang="sr-Cyrl-RS" sz="1000" dirty="0" smtClean="0"/>
                        <a:t>,02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2,28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</a:t>
                      </a:r>
                      <a:r>
                        <a:rPr lang="sr-Cyrl-RS" sz="1200" dirty="0" smtClean="0"/>
                        <a:t>инфраструктура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8,39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4,85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2,42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</a:t>
                      </a:r>
                      <a:r>
                        <a:rPr lang="sr-Cyrl-RS" sz="1000" dirty="0" smtClean="0"/>
                        <a:t>,</a:t>
                      </a:r>
                      <a:r>
                        <a:rPr lang="en-US" sz="1000" dirty="0" smtClean="0"/>
                        <a:t>9</a:t>
                      </a:r>
                      <a:r>
                        <a:rPr lang="sr-Cyrl-RS" sz="1000" dirty="0" smtClean="0"/>
                        <a:t>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153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10,25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00.000,00</a:t>
                      </a:r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3,15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850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4,78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0,85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3</a:t>
                      </a:r>
                      <a:r>
                        <a:rPr lang="sr-Cyrl-RS" sz="1000" dirty="0" smtClean="0"/>
                        <a:t>0,91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818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7,67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6446889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r>
                        <a:rPr lang="sr-Cyrl-RS" dirty="0" smtClean="0"/>
                        <a:t>06.275.000,00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100,00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000" b="1" dirty="0"/>
              <a:t>Расходи буџета 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97567911"/>
              </p:ext>
            </p:extLst>
          </p:nvPr>
        </p:nvGraphicFramePr>
        <p:xfrm>
          <a:off x="683569" y="1417633"/>
          <a:ext cx="7488833" cy="2779989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775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278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28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405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455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Назив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Средства из Одлуке о буџету за </a:t>
                      </a:r>
                      <a:r>
                        <a:rPr lang="sr-Cyrl-R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2019. </a:t>
                      </a:r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годину  (износ у динарима)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%  буџета по кориснику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Скупштина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8.454.000,00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4,41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47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Председник општине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6.728.000,00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3,51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Општинско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веће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2.100.000,00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1,17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149.536.000,00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77.25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3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Месне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4.368.000,00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2,28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63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Општинска библиотека 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5.410.000,00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2,82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sr-Cyrl-R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редшколска установа </a:t>
                      </a:r>
                      <a:endParaRPr lang="en-US" sz="1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3.036.000,00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6,80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Туристичка</a:t>
                      </a:r>
                      <a:r>
                        <a:rPr lang="en-U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организација</a:t>
                      </a:r>
                      <a:endParaRPr lang="en-US" sz="1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953.000,00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2,06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193.585.000,00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7613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97453060"/>
              </p:ext>
            </p:extLst>
          </p:nvPr>
        </p:nvGraphicFramePr>
        <p:xfrm>
          <a:off x="899592" y="1340769"/>
          <a:ext cx="7560841" cy="1369847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8803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</a:t>
                      </a:r>
                      <a:endParaRPr lang="sr-Cyrl-RS" sz="1600" dirty="0" smtClean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(</a:t>
                      </a:r>
                      <a:r>
                        <a:rPr lang="sr-Cyrl-RS" sz="1600" dirty="0">
                          <a:effectLst/>
                        </a:rPr>
                        <a:t>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9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Cyrl-RS" sz="1500" dirty="0" smtClean="0">
                          <a:effectLst/>
                        </a:rPr>
                        <a:t>3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5491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Пројекат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подршке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развоју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пољопривреде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на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територији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општине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Црна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Трава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Times New Roman"/>
                          <a:ea typeface="Times New Roman"/>
                        </a:rPr>
                        <a:t>1.000.000,00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77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Пројекат реконструкције и санације ППОВ у Црној Трави</a:t>
                      </a:r>
                      <a:endParaRPr lang="en-US" sz="1100" b="1" kern="1200" dirty="0" smtClean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smtClean="0">
                          <a:effectLst/>
                          <a:latin typeface="Times New Roman"/>
                          <a:ea typeface="Times New Roman"/>
                        </a:rPr>
                        <a:t>9.000.000,00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капитални пројекти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2174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268760"/>
            <a:ext cx="7537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Како настаје буџет општине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се променило у односу на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 шта се троше јавна средства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Шта су расходи и издаци буџета?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се променило у односу на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Најважнији пројекти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7890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Уколико сте заинтересовани да сагледате у целини Одлуку о буџету општине </a:t>
            </a:r>
            <a:r>
              <a:rPr lang="sr-Cyrl-RS" dirty="0" smtClean="0"/>
              <a:t>Црна Трава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/>
              <a:t>за </a:t>
            </a:r>
            <a:r>
              <a:rPr lang="sr-Cyrl-RS" smtClean="0"/>
              <a:t>2023. </a:t>
            </a:r>
            <a:r>
              <a:rPr lang="sr-Cyrl-RS" dirty="0"/>
              <a:t>годину, исту можете преузети на следећем линку интернет странице </a:t>
            </a:r>
            <a:r>
              <a:rPr lang="sr-Cyrl-RS" dirty="0" smtClean="0"/>
              <a:t>општине: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www.opstinacrnatrava.org.rs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Драги суграђани и </a:t>
            </a:r>
            <a:r>
              <a:rPr lang="sr-Cyrl-RS" b="1" dirty="0" err="1">
                <a:latin typeface="Times New Roman" pitchFamily="18" charset="0"/>
                <a:cs typeface="Times New Roman" pitchFamily="18" charset="0"/>
              </a:rPr>
              <a:t>суграђанке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Грађански буџет представља сажет и јасан приказ Одлуке о буџету општине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Црна Трава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општине, као и о начину планирања, расподеле и трошења буџетских средстава.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Црне Траве 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заједничком постављању циљева, дефинисању приоритета и планирању развоја наше општине.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Славољуб Благојевић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>
                <a:latin typeface="Times New Roman" pitchFamily="18" charset="0"/>
                <a:cs typeface="Times New Roman" pitchFamily="18" charset="0"/>
              </a:rPr>
              <a:t>Председник општине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83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75254" cy="19801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altLang="en-US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Предшколска 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установа Младост</a:t>
            </a:r>
          </a:p>
          <a:p>
            <a:pPr>
              <a:spcBef>
                <a:spcPct val="20000"/>
              </a:spcBef>
            </a:pP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 	- Општинска библиотека Сестре Стојановић</a:t>
            </a:r>
            <a:endParaRPr lang="ru-RU" altLang="en-US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Туристички организација </a:t>
            </a:r>
            <a:r>
              <a:rPr lang="sr-Cyrl-RS" altLang="en-US" sz="1700" dirty="0" smtClean="0">
                <a:latin typeface="Times New Roman" pitchFamily="18" charset="0"/>
                <a:cs typeface="Times New Roman" pitchFamily="18" charset="0"/>
              </a:rPr>
              <a:t>општине Црна Трава</a:t>
            </a:r>
            <a:endParaRPr lang="ru-RU" altLang="en-US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3933056"/>
            <a:ext cx="7128792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Здравствене институције (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дом здравља</a:t>
            </a: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71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Како настаје буџет</a:t>
            </a:r>
            <a:r>
              <a:rPr lang="sr-Latn-R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општине?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>
                <a:latin typeface="Times New Roman" pitchFamily="18" charset="0"/>
                <a:cs typeface="Times New Roman" pitchFamily="18" charset="0"/>
              </a:rPr>
              <a:t>БУЏЕТ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Приликом дефинисања овог, за општину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Црна Трава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1440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 smtClean="0"/>
              <a:t>Јавно предузеће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1468475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19591332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0695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>
                <a:latin typeface="Times New Roman" pitchFamily="18" charset="0"/>
                <a:cs typeface="Times New Roman" pitchFamily="18" charset="0"/>
              </a:rPr>
              <a:t>Како се пуни општинска каса?</a:t>
            </a:r>
            <a:endParaRPr lang="sr-Latn-RS" sz="2800" b="1" dirty="0"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Укупни </a:t>
            </a:r>
            <a:r>
              <a:rPr lang="sr-Cyrl-RS" sz="1700" b="1" dirty="0">
                <a:latin typeface="Times New Roman" pitchFamily="18" charset="0"/>
                <a:cs typeface="Times New Roman" pitchFamily="18" charset="0"/>
              </a:rPr>
              <a:t>јавни приходи и примања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општине Црна Трава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Одлуком о буџету општине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Црна Трава за 20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700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динара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, пренета средства из ранијих година у износу од 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47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динара и средства из осталих извора у износу од 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1.885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динара</a:t>
            </a:r>
            <a:r>
              <a:rPr lang="sr-Cyrl-RS" sz="17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2521775680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xmlns="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46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585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.000,00 </a:t>
            </a:r>
            <a:r>
              <a:rPr lang="sr-Cyrl-RS" sz="3600" b="1" dirty="0">
                <a:latin typeface="Times New Roman" pitchFamily="18" charset="0"/>
                <a:cs typeface="Times New Roman" pitchFamily="18" charset="0"/>
              </a:rPr>
              <a:t>динара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4473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787308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3289</TotalTime>
  <Words>1645</Words>
  <Application>Microsoft Office PowerPoint</Application>
  <PresentationFormat>On-screen Show (4:3)</PresentationFormat>
  <Paragraphs>320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Custom Design</vt:lpstr>
      <vt:lpstr>ОПШТИНА ЦРНА ТРАВА</vt:lpstr>
      <vt:lpstr>Slide 2</vt:lpstr>
      <vt:lpstr>Slide 3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2023. годину</vt:lpstr>
      <vt:lpstr>Шта се променило у односу на 2021. годину?</vt:lpstr>
      <vt:lpstr>На шта се троше јавна средства?</vt:lpstr>
      <vt:lpstr>Slide 13</vt:lpstr>
      <vt:lpstr>Структура планираних расхода и издатака буџета за 2023. годину</vt:lpstr>
      <vt:lpstr>Структура планираних расхода и издатака буџета за 2023. годину</vt:lpstr>
      <vt:lpstr>Шта се променило у односу на 2021. годину?</vt:lpstr>
      <vt:lpstr>Расходи буџета по програмима</vt:lpstr>
      <vt:lpstr>Расходи буџета расподељени по директним и индиректним буџетским корисницима</vt:lpstr>
      <vt:lpstr>Најважнији капитални пројекти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Vatroslav Slavkovic</cp:lastModifiedBy>
  <cp:revision>381</cp:revision>
  <cp:lastPrinted>2018-01-29T14:26:33Z</cp:lastPrinted>
  <dcterms:created xsi:type="dcterms:W3CDTF">2006-08-16T00:00:00Z</dcterms:created>
  <dcterms:modified xsi:type="dcterms:W3CDTF">2022-12-19T11:56:18Z</dcterms:modified>
</cp:coreProperties>
</file>